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57" r:id="rId5"/>
    <p:sldId id="256" r:id="rId6"/>
    <p:sldId id="258" r:id="rId7"/>
    <p:sldId id="259" r:id="rId8"/>
    <p:sldId id="260" r:id="rId9"/>
    <p:sldId id="263" r:id="rId10"/>
    <p:sldId id="264" r:id="rId11"/>
    <p:sldId id="265" r:id="rId12"/>
    <p:sldId id="266" r:id="rId13"/>
    <p:sldId id="267" r:id="rId14"/>
    <p:sldId id="268" r:id="rId15"/>
    <p:sldId id="270"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DF0149-12D1-E106-06DB-E51AEC3B31C1}" v="539" dt="2024-10-06T07:19:12.900"/>
    <p1510:client id="{1260EB5A-7DE2-668F-5943-82BCC2783DB8}" v="2" dt="2024-10-06T14:20:50.330"/>
    <p1510:client id="{1DC421A8-992A-071E-BE75-4C3419471297}" v="46" dt="2024-10-06T14:20:28"/>
    <p1510:client id="{215DD28A-5207-7C38-B9F2-8360CE05F6CB}" v="218" dt="2024-10-06T02:36:22.787"/>
    <p1510:client id="{256A4FE1-B79F-A8DE-C01D-1B2F3CE2FF3A}" v="394" dt="2024-10-06T09:14:55.930"/>
    <p1510:client id="{2EEA5AB5-BF13-79F1-A497-83CF98BC51AC}" v="549" dt="2024-10-06T15:35:13.897"/>
    <p1510:client id="{32CECE88-56CD-37C3-E663-16E230978725}" v="134" dt="2024-10-06T00:15:50.432"/>
    <p1510:client id="{44B636B4-0A5E-0272-41B2-ECB5C17C8532}" v="2" dt="2024-10-06T08:17:49.927"/>
    <p1510:client id="{4B380E96-5947-803C-0A54-1703B4A5B9A8}" v="708" dt="2024-10-06T06:03:07.288"/>
    <p1510:client id="{4E305C7D-4DD2-5019-58E6-8A18718B800F}" v="2" dt="2024-10-06T04:57:53.838"/>
    <p1510:client id="{53BECB74-9B98-23E8-826C-8A2D3BDE58C7}" v="707" dt="2024-10-06T08:54:18.550"/>
    <p1510:client id="{BCD8E6B4-37C0-EFF6-CF9A-E691E5E0E203}" v="124" dt="2024-10-06T14:16:05.495"/>
    <p1510:client id="{BF79D827-99A0-41E5-260C-150DB88D9EAF}" v="6" dt="2024-10-06T07:21:25.575"/>
    <p1510:client id="{C307C90F-4BAE-8D9C-DFDB-9C7B3633B0F2}" v="74" dt="2024-10-06T14:04:17.924"/>
    <p1510:client id="{EA6617D9-0817-B771-8C6F-C3E8DC579FE4}" v="67" dt="2024-10-06T01:07:45.4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0"/>
  </p:normalViewPr>
  <p:slideViewPr>
    <p:cSldViewPr snapToGrid="0">
      <p:cViewPr varScale="1">
        <p:scale>
          <a:sx n="109" d="100"/>
          <a:sy n="109" d="100"/>
        </p:scale>
        <p:origin x="680" y="18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1E5EB6-D04A-057E-76CC-10145FC9214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F717993-304C-356B-4CE0-EF3D4911CC8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DB0E166-5A1B-482B-8AF2-D8C815FDF249}" type="datetimeFigureOut">
              <a:rPr lang="en-US" smtClean="0"/>
              <a:t>10/6/24</a:t>
            </a:fld>
            <a:endParaRPr lang="en-US"/>
          </a:p>
        </p:txBody>
      </p:sp>
      <p:sp>
        <p:nvSpPr>
          <p:cNvPr id="4" name="Footer Placeholder 3">
            <a:extLst>
              <a:ext uri="{FF2B5EF4-FFF2-40B4-BE49-F238E27FC236}">
                <a16:creationId xmlns:a16="http://schemas.microsoft.com/office/drawing/2014/main" id="{2D041726-6236-252D-3125-CBE2DA5E4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F822961-1CA4-DC23-FD04-7752853CDED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E40641F-8D2E-4B6D-A516-55AB9539386C}" type="slidenum">
              <a:rPr lang="en-US" smtClean="0"/>
              <a:t>‹#›</a:t>
            </a:fld>
            <a:endParaRPr lang="en-US"/>
          </a:p>
        </p:txBody>
      </p:sp>
    </p:spTree>
    <p:extLst>
      <p:ext uri="{BB962C8B-B14F-4D97-AF65-F5344CB8AC3E}">
        <p14:creationId xmlns:p14="http://schemas.microsoft.com/office/powerpoint/2010/main" val="319162234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3.png>
</file>

<file path=ppt/media/image4.png>
</file>

<file path=ppt/media/image5.png>
</file>

<file path=ppt/media/image6.sv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F2D7DB-A7D3-4580-9EEB-017447174A94}" type="datetimeFigureOut">
              <a:rPr lang="en-US" smtClean="0"/>
              <a:t>10/6/24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3B6B39-1FB3-456D-8568-1EF3109362A9}" type="slidenum">
              <a:rPr lang="en-US" smtClean="0"/>
              <a:t>‹#›</a:t>
            </a:fld>
            <a:endParaRPr lang="en-US"/>
          </a:p>
        </p:txBody>
      </p:sp>
    </p:spTree>
    <p:extLst>
      <p:ext uri="{BB962C8B-B14F-4D97-AF65-F5344CB8AC3E}">
        <p14:creationId xmlns:p14="http://schemas.microsoft.com/office/powerpoint/2010/main" val="3965824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7156F1-34FE-756E-0B64-B272B7D4B6B8}"/>
              </a:ext>
              <a:ext uri="{C183D7F6-B498-43B3-948B-1728B52AA6E4}">
                <adec:decorative xmlns:adec="http://schemas.microsoft.com/office/drawing/2017/decorative" val="1"/>
              </a:ext>
            </a:extLst>
          </p:cNvPr>
          <p:cNvSpPr/>
          <p:nvPr userDrawn="1"/>
        </p:nvSpPr>
        <p:spPr>
          <a:xfrm>
            <a:off x="0" y="0"/>
            <a:ext cx="9128760" cy="685800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FAFFF7A-2129-B9CE-1B30-239FEB640370}"/>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rot="10800000" flipV="1">
            <a:off x="5644581" y="-7646"/>
            <a:ext cx="6547419" cy="6865646"/>
          </a:xfrm>
          <a:prstGeom prst="rect">
            <a:avLst/>
          </a:prstGeom>
        </p:spPr>
      </p:pic>
      <p:pic>
        <p:nvPicPr>
          <p:cNvPr id="11" name="Picture 10">
            <a:extLst>
              <a:ext uri="{FF2B5EF4-FFF2-40B4-BE49-F238E27FC236}">
                <a16:creationId xmlns:a16="http://schemas.microsoft.com/office/drawing/2014/main" id="{61FBDFE4-22E9-9FAC-E1DD-D7F4FB161B6E}"/>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4367" b="-6266"/>
          <a:stretch/>
        </p:blipFill>
        <p:spPr>
          <a:xfrm rot="5400000" flipV="1">
            <a:off x="63141" y="-70784"/>
            <a:ext cx="4163783" cy="4290062"/>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8" y="1803015"/>
            <a:ext cx="5393532" cy="3670685"/>
          </a:xfrm>
        </p:spPr>
        <p:txBody>
          <a:bodyPr lIns="0" anchor="b">
            <a:noAutofit/>
          </a:bodyPr>
          <a:lstStyle>
            <a:lvl1pPr algn="l">
              <a:lnSpc>
                <a:spcPct val="80000"/>
              </a:lnSpc>
              <a:defRPr sz="8000" baseline="0">
                <a:solidFill>
                  <a:schemeClr val="tx1"/>
                </a:solidFill>
              </a:defRPr>
            </a:lvl1pPr>
          </a:lstStyle>
          <a:p>
            <a:r>
              <a:rPr lang="en-US"/>
              <a:t>Click to add title</a:t>
            </a:r>
          </a:p>
        </p:txBody>
      </p:sp>
      <p:sp>
        <p:nvSpPr>
          <p:cNvPr id="8" name="Text Placeholder 6">
            <a:extLst>
              <a:ext uri="{FF2B5EF4-FFF2-40B4-BE49-F238E27FC236}">
                <a16:creationId xmlns:a16="http://schemas.microsoft.com/office/drawing/2014/main" id="{E3DAB823-8DF9-82FE-1C75-C0BED798A8D0}"/>
              </a:ext>
            </a:extLst>
          </p:cNvPr>
          <p:cNvSpPr>
            <a:spLocks noGrp="1"/>
          </p:cNvSpPr>
          <p:nvPr>
            <p:ph type="body" sz="quarter" idx="12" hasCustomPrompt="1"/>
          </p:nvPr>
        </p:nvSpPr>
        <p:spPr>
          <a:xfrm>
            <a:off x="702468" y="904461"/>
            <a:ext cx="4609760" cy="890909"/>
          </a:xfrm>
        </p:spPr>
        <p:txBody>
          <a:bodyPr lIns="0" rIns="0" anchor="ctr">
            <a:normAutofit/>
          </a:bodyPr>
          <a:lstStyle>
            <a:lvl1pPr marL="0" indent="0" algn="l">
              <a:buNone/>
              <a:defRPr sz="2400" cap="all" spc="0" baseline="0">
                <a:solidFill>
                  <a:schemeClr val="tx1"/>
                </a:solidFill>
              </a:defRPr>
            </a:lvl1pPr>
          </a:lstStyle>
          <a:p>
            <a:pPr lvl="0"/>
            <a:r>
              <a:rPr lang="en-US"/>
              <a:t>Click to add subtitle</a:t>
            </a:r>
          </a:p>
        </p:txBody>
      </p:sp>
      <p:sp>
        <p:nvSpPr>
          <p:cNvPr id="7" name="Text Placeholder 6">
            <a:extLst>
              <a:ext uri="{FF2B5EF4-FFF2-40B4-BE49-F238E27FC236}">
                <a16:creationId xmlns:a16="http://schemas.microsoft.com/office/drawing/2014/main" id="{589EB697-B782-B0BE-B5BE-74CE1BA5A06A}"/>
              </a:ext>
            </a:extLst>
          </p:cNvPr>
          <p:cNvSpPr>
            <a:spLocks noGrp="1"/>
          </p:cNvSpPr>
          <p:nvPr>
            <p:ph type="body" sz="quarter" idx="11" hasCustomPrompt="1"/>
          </p:nvPr>
        </p:nvSpPr>
        <p:spPr>
          <a:xfrm>
            <a:off x="702468" y="5658078"/>
            <a:ext cx="5393532" cy="389251"/>
          </a:xfrm>
        </p:spPr>
        <p:txBody>
          <a:bodyPr lIns="0" anchor="t">
            <a:normAutofit/>
          </a:bodyPr>
          <a:lstStyle>
            <a:lvl1pPr marL="0" indent="0">
              <a:buNone/>
              <a:defRPr sz="1600" b="0" cap="all" spc="0" baseline="0">
                <a:solidFill>
                  <a:schemeClr val="tx1"/>
                </a:solidFill>
              </a:defRPr>
            </a:lvl1pPr>
          </a:lstStyle>
          <a:p>
            <a:pPr lvl="0"/>
            <a:r>
              <a:rPr lang="en-US"/>
              <a:t>Click to add text</a:t>
            </a:r>
          </a:p>
        </p:txBody>
      </p:sp>
      <p:sp>
        <p:nvSpPr>
          <p:cNvPr id="3" name="Picture Placeholder 2">
            <a:extLst>
              <a:ext uri="{FF2B5EF4-FFF2-40B4-BE49-F238E27FC236}">
                <a16:creationId xmlns:a16="http://schemas.microsoft.com/office/drawing/2014/main" id="{D21CC78C-D6DB-602E-592B-738F7C0D4EBC}"/>
              </a:ext>
            </a:extLst>
          </p:cNvPr>
          <p:cNvSpPr>
            <a:spLocks noGrp="1"/>
          </p:cNvSpPr>
          <p:nvPr>
            <p:ph type="pic" sz="quarter" idx="10"/>
          </p:nvPr>
        </p:nvSpPr>
        <p:spPr>
          <a:xfrm>
            <a:off x="6685835" y="1048054"/>
            <a:ext cx="4840129" cy="4840129"/>
          </a:xfrm>
          <a:custGeom>
            <a:avLst/>
            <a:gdLst>
              <a:gd name="connsiteX0" fmla="*/ 2990850 w 5981700"/>
              <a:gd name="connsiteY0" fmla="*/ 0 h 5981700"/>
              <a:gd name="connsiteX1" fmla="*/ 5981700 w 5981700"/>
              <a:gd name="connsiteY1" fmla="*/ 2990850 h 5981700"/>
              <a:gd name="connsiteX2" fmla="*/ 2990850 w 5981700"/>
              <a:gd name="connsiteY2" fmla="*/ 5981700 h 5981700"/>
              <a:gd name="connsiteX3" fmla="*/ 0 w 5981700"/>
              <a:gd name="connsiteY3" fmla="*/ 2990850 h 5981700"/>
              <a:gd name="connsiteX4" fmla="*/ 2990850 w 5981700"/>
              <a:gd name="connsiteY4" fmla="*/ 0 h 598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5981700">
                <a:moveTo>
                  <a:pt x="2990850" y="0"/>
                </a:moveTo>
                <a:cubicBezTo>
                  <a:pt x="4642651" y="0"/>
                  <a:pt x="5981700" y="1339049"/>
                  <a:pt x="5981700" y="2990850"/>
                </a:cubicBezTo>
                <a:cubicBezTo>
                  <a:pt x="5981700" y="4642651"/>
                  <a:pt x="4642651" y="5981700"/>
                  <a:pt x="2990850" y="5981700"/>
                </a:cubicBezTo>
                <a:cubicBezTo>
                  <a:pt x="1339049" y="5981700"/>
                  <a:pt x="0" y="4642651"/>
                  <a:pt x="0" y="2990850"/>
                </a:cubicBezTo>
                <a:cubicBezTo>
                  <a:pt x="0" y="1339049"/>
                  <a:pt x="1339049" y="0"/>
                  <a:pt x="2990850" y="0"/>
                </a:cubicBezTo>
                <a:close/>
              </a:path>
            </a:pathLst>
          </a:custGeom>
          <a:ln w="76200">
            <a:solidFill>
              <a:schemeClr val="accent2">
                <a:lumMod val="60000"/>
                <a:lumOff val="40000"/>
              </a:schemeClr>
            </a:solidFill>
          </a:ln>
        </p:spPr>
        <p:txBody>
          <a:bodyPr wrap="square" tIns="1371600">
            <a:noAutofit/>
          </a:bodyPr>
          <a:lstStyle>
            <a:lvl1pPr marL="0" indent="0" algn="ctr">
              <a:buNone/>
              <a:defRPr sz="2000">
                <a:solidFill>
                  <a:schemeClr val="tx1"/>
                </a:solidFill>
              </a:defRPr>
            </a:lvl1pPr>
          </a:lstStyle>
          <a:p>
            <a:r>
              <a:rPr lang="en-US"/>
              <a:t>Click icon to add picture</a:t>
            </a:r>
          </a:p>
        </p:txBody>
      </p:sp>
    </p:spTree>
    <p:extLst>
      <p:ext uri="{BB962C8B-B14F-4D97-AF65-F5344CB8AC3E}">
        <p14:creationId xmlns:p14="http://schemas.microsoft.com/office/powerpoint/2010/main" val="957318670"/>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accent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1FBDFE4-22E9-9FAC-E1DD-D7F4FB161B6E}"/>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3921" b="-5281"/>
          <a:stretch/>
        </p:blipFill>
        <p:spPr>
          <a:xfrm rot="16200000" flipV="1">
            <a:off x="7359287" y="2025287"/>
            <a:ext cx="4620983" cy="5044442"/>
          </a:xfrm>
          <a:prstGeom prst="rect">
            <a:avLst/>
          </a:prstGeom>
        </p:spPr>
      </p:pic>
      <p:sp>
        <p:nvSpPr>
          <p:cNvPr id="4" name="Rectangle 3">
            <a:extLst>
              <a:ext uri="{FF2B5EF4-FFF2-40B4-BE49-F238E27FC236}">
                <a16:creationId xmlns:a16="http://schemas.microsoft.com/office/drawing/2014/main" id="{907156F1-34FE-756E-0B64-B272B7D4B6B8}"/>
              </a:ext>
              <a:ext uri="{C183D7F6-B498-43B3-948B-1728B52AA6E4}">
                <adec:decorative xmlns:adec="http://schemas.microsoft.com/office/drawing/2017/decorative" val="1"/>
              </a:ext>
            </a:extLst>
          </p:cNvPr>
          <p:cNvSpPr/>
          <p:nvPr userDrawn="1"/>
        </p:nvSpPr>
        <p:spPr>
          <a:xfrm>
            <a:off x="0" y="-7646"/>
            <a:ext cx="6151794" cy="6865646"/>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FAFFF7A-2129-B9CE-1B30-239FEB640370}"/>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b="-775"/>
          <a:stretch/>
        </p:blipFill>
        <p:spPr>
          <a:xfrm rot="5400000" flipV="1">
            <a:off x="620844" y="-620842"/>
            <a:ext cx="6547419" cy="7789106"/>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6679486" y="3162300"/>
            <a:ext cx="5492974" cy="3620240"/>
          </a:xfrm>
        </p:spPr>
        <p:txBody>
          <a:bodyPr lIns="0" anchor="t">
            <a:noAutofit/>
          </a:bodyPr>
          <a:lstStyle>
            <a:lvl1pPr algn="l">
              <a:lnSpc>
                <a:spcPct val="80000"/>
              </a:lnSpc>
              <a:defRPr sz="6600" baseline="0">
                <a:solidFill>
                  <a:schemeClr val="tx1"/>
                </a:solidFill>
              </a:defRPr>
            </a:lvl1pPr>
          </a:lstStyle>
          <a:p>
            <a:r>
              <a:rPr lang="en-US"/>
              <a:t>Click to add title</a:t>
            </a:r>
          </a:p>
        </p:txBody>
      </p:sp>
      <p:sp>
        <p:nvSpPr>
          <p:cNvPr id="3" name="Picture Placeholder 2">
            <a:extLst>
              <a:ext uri="{FF2B5EF4-FFF2-40B4-BE49-F238E27FC236}">
                <a16:creationId xmlns:a16="http://schemas.microsoft.com/office/drawing/2014/main" id="{D21CC78C-D6DB-602E-592B-738F7C0D4EBC}"/>
              </a:ext>
            </a:extLst>
          </p:cNvPr>
          <p:cNvSpPr>
            <a:spLocks noGrp="1"/>
          </p:cNvSpPr>
          <p:nvPr>
            <p:ph type="pic" sz="quarter" idx="10"/>
          </p:nvPr>
        </p:nvSpPr>
        <p:spPr>
          <a:xfrm>
            <a:off x="665794" y="1048054"/>
            <a:ext cx="4840129" cy="4840129"/>
          </a:xfrm>
          <a:custGeom>
            <a:avLst/>
            <a:gdLst>
              <a:gd name="connsiteX0" fmla="*/ 2990850 w 5981700"/>
              <a:gd name="connsiteY0" fmla="*/ 0 h 5981700"/>
              <a:gd name="connsiteX1" fmla="*/ 5981700 w 5981700"/>
              <a:gd name="connsiteY1" fmla="*/ 2990850 h 5981700"/>
              <a:gd name="connsiteX2" fmla="*/ 2990850 w 5981700"/>
              <a:gd name="connsiteY2" fmla="*/ 5981700 h 5981700"/>
              <a:gd name="connsiteX3" fmla="*/ 0 w 5981700"/>
              <a:gd name="connsiteY3" fmla="*/ 2990850 h 5981700"/>
              <a:gd name="connsiteX4" fmla="*/ 2990850 w 5981700"/>
              <a:gd name="connsiteY4" fmla="*/ 0 h 598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5981700">
                <a:moveTo>
                  <a:pt x="2990850" y="0"/>
                </a:moveTo>
                <a:cubicBezTo>
                  <a:pt x="4642651" y="0"/>
                  <a:pt x="5981700" y="1339049"/>
                  <a:pt x="5981700" y="2990850"/>
                </a:cubicBezTo>
                <a:cubicBezTo>
                  <a:pt x="5981700" y="4642651"/>
                  <a:pt x="4642651" y="5981700"/>
                  <a:pt x="2990850" y="5981700"/>
                </a:cubicBezTo>
                <a:cubicBezTo>
                  <a:pt x="1339049" y="5981700"/>
                  <a:pt x="0" y="4642651"/>
                  <a:pt x="0" y="2990850"/>
                </a:cubicBezTo>
                <a:cubicBezTo>
                  <a:pt x="0" y="1339049"/>
                  <a:pt x="1339049" y="0"/>
                  <a:pt x="2990850" y="0"/>
                </a:cubicBezTo>
                <a:close/>
              </a:path>
            </a:pathLst>
          </a:custGeom>
          <a:ln w="76200">
            <a:solidFill>
              <a:schemeClr val="accent2">
                <a:lumMod val="60000"/>
                <a:lumOff val="40000"/>
              </a:schemeClr>
            </a:solidFill>
          </a:ln>
        </p:spPr>
        <p:txBody>
          <a:bodyPr wrap="square" tIns="1371600">
            <a:noAutofit/>
          </a:bodyPr>
          <a:lstStyle>
            <a:lvl1pPr marL="0" indent="0" algn="ctr">
              <a:buNone/>
              <a:defRPr sz="2000">
                <a:solidFill>
                  <a:schemeClr val="tx1"/>
                </a:solidFill>
              </a:defRPr>
            </a:lvl1pPr>
          </a:lstStyle>
          <a:p>
            <a:r>
              <a:rPr lang="en-US"/>
              <a:t>Click icon to add picture</a:t>
            </a:r>
          </a:p>
        </p:txBody>
      </p:sp>
      <p:sp>
        <p:nvSpPr>
          <p:cNvPr id="6" name="Text Placeholder 6">
            <a:extLst>
              <a:ext uri="{FF2B5EF4-FFF2-40B4-BE49-F238E27FC236}">
                <a16:creationId xmlns:a16="http://schemas.microsoft.com/office/drawing/2014/main" id="{2308F0DE-05CF-52D2-524A-39AFB4CD0196}"/>
              </a:ext>
            </a:extLst>
          </p:cNvPr>
          <p:cNvSpPr>
            <a:spLocks noGrp="1"/>
          </p:cNvSpPr>
          <p:nvPr>
            <p:ph type="body" sz="quarter" idx="11" hasCustomPrompt="1"/>
          </p:nvPr>
        </p:nvSpPr>
        <p:spPr>
          <a:xfrm>
            <a:off x="6679486" y="754602"/>
            <a:ext cx="3724353" cy="2148619"/>
          </a:xfrm>
        </p:spPr>
        <p:txBody>
          <a:bodyPr lIns="0" anchor="b">
            <a:normAutofit/>
          </a:bodyPr>
          <a:lstStyle>
            <a:lvl1pPr marL="0" indent="0" algn="l">
              <a:buNone/>
              <a:defRPr lang="en-US" sz="1600" b="0" kern="1200" cap="all" spc="0" dirty="0">
                <a:solidFill>
                  <a:schemeClr val="tx1"/>
                </a:solidFill>
                <a:latin typeface="+mn-lt"/>
                <a:ea typeface="+mn-ea"/>
                <a:cs typeface="+mn-cs"/>
              </a:defRPr>
            </a:lvl1pPr>
          </a:lstStyle>
          <a:p>
            <a:pPr lvl="0"/>
            <a:r>
              <a:rPr lang="en-US"/>
              <a:t>Click to add subtitle</a:t>
            </a:r>
          </a:p>
        </p:txBody>
      </p:sp>
      <p:pic>
        <p:nvPicPr>
          <p:cNvPr id="14" name="Graphic 13">
            <a:extLst>
              <a:ext uri="{FF2B5EF4-FFF2-40B4-BE49-F238E27FC236}">
                <a16:creationId xmlns:a16="http://schemas.microsoft.com/office/drawing/2014/main" id="{7AB5F830-68FC-D02D-E399-9A7E2D0010A2}"/>
              </a:ext>
              <a:ext uri="{C183D7F6-B498-43B3-948B-1728B52AA6E4}">
                <adec:decorative xmlns:adec="http://schemas.microsoft.com/office/drawing/2017/decorative" val="1"/>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t="20504" b="19513"/>
          <a:stretch/>
        </p:blipFill>
        <p:spPr>
          <a:xfrm rot="16200000">
            <a:off x="10787010" y="371951"/>
            <a:ext cx="1232643" cy="1577341"/>
          </a:xfrm>
          <a:prstGeom prst="rect">
            <a:avLst/>
          </a:prstGeom>
        </p:spPr>
      </p:pic>
    </p:spTree>
    <p:extLst>
      <p:ext uri="{BB962C8B-B14F-4D97-AF65-F5344CB8AC3E}">
        <p14:creationId xmlns:p14="http://schemas.microsoft.com/office/powerpoint/2010/main" val="407100658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accent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7156F1-34FE-756E-0B64-B272B7D4B6B8}"/>
              </a:ext>
              <a:ext uri="{C183D7F6-B498-43B3-948B-1728B52AA6E4}">
                <adec:decorative xmlns:adec="http://schemas.microsoft.com/office/drawing/2017/decorative" val="1"/>
              </a:ext>
            </a:extLst>
          </p:cNvPr>
          <p:cNvSpPr/>
          <p:nvPr userDrawn="1"/>
        </p:nvSpPr>
        <p:spPr>
          <a:xfrm>
            <a:off x="9098280" y="-7646"/>
            <a:ext cx="3093720" cy="6865646"/>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FAFFF7A-2129-B9CE-1B30-239FEB640370}"/>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rot="10800000" flipV="1">
            <a:off x="5644581" y="-7646"/>
            <a:ext cx="6547419" cy="6865646"/>
          </a:xfrm>
          <a:prstGeom prst="rect">
            <a:avLst/>
          </a:prstGeom>
        </p:spPr>
      </p:pic>
      <p:pic>
        <p:nvPicPr>
          <p:cNvPr id="11" name="Picture 10">
            <a:extLst>
              <a:ext uri="{FF2B5EF4-FFF2-40B4-BE49-F238E27FC236}">
                <a16:creationId xmlns:a16="http://schemas.microsoft.com/office/drawing/2014/main" id="{61FBDFE4-22E9-9FAC-E1DD-D7F4FB161B6E}"/>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4367" b="-6266"/>
          <a:stretch/>
        </p:blipFill>
        <p:spPr>
          <a:xfrm rot="5400000" flipV="1">
            <a:off x="63138" y="-70783"/>
            <a:ext cx="4163783" cy="4290062"/>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630281" y="3040380"/>
            <a:ext cx="5430207" cy="3817620"/>
          </a:xfrm>
        </p:spPr>
        <p:txBody>
          <a:bodyPr lIns="0" anchor="t">
            <a:noAutofit/>
          </a:bodyPr>
          <a:lstStyle>
            <a:lvl1pPr algn="l">
              <a:defRPr sz="7000" baseline="0">
                <a:solidFill>
                  <a:schemeClr val="tx1"/>
                </a:solidFill>
              </a:defRPr>
            </a:lvl1pPr>
          </a:lstStyle>
          <a:p>
            <a:r>
              <a:rPr lang="en-US"/>
              <a:t>Click to add title</a:t>
            </a:r>
          </a:p>
        </p:txBody>
      </p:sp>
      <p:sp>
        <p:nvSpPr>
          <p:cNvPr id="6" name="Text Placeholder 6">
            <a:extLst>
              <a:ext uri="{FF2B5EF4-FFF2-40B4-BE49-F238E27FC236}">
                <a16:creationId xmlns:a16="http://schemas.microsoft.com/office/drawing/2014/main" id="{2308F0DE-05CF-52D2-524A-39AFB4CD0196}"/>
              </a:ext>
            </a:extLst>
          </p:cNvPr>
          <p:cNvSpPr>
            <a:spLocks noGrp="1"/>
          </p:cNvSpPr>
          <p:nvPr>
            <p:ph type="body" sz="quarter" idx="11" hasCustomPrompt="1"/>
          </p:nvPr>
        </p:nvSpPr>
        <p:spPr>
          <a:xfrm>
            <a:off x="630281" y="1225118"/>
            <a:ext cx="4634178" cy="1678103"/>
          </a:xfrm>
        </p:spPr>
        <p:txBody>
          <a:bodyPr lIns="0" anchor="b">
            <a:normAutofit/>
          </a:bodyPr>
          <a:lstStyle>
            <a:lvl1pPr marL="0" indent="0" algn="l">
              <a:buNone/>
              <a:defRPr sz="2000" b="0" cap="all" spc="0" baseline="0">
                <a:solidFill>
                  <a:schemeClr val="tx1"/>
                </a:solidFill>
              </a:defRPr>
            </a:lvl1pPr>
          </a:lstStyle>
          <a:p>
            <a:pPr lvl="0"/>
            <a:r>
              <a:rPr lang="en-US"/>
              <a:t>Click to add subtitle</a:t>
            </a:r>
          </a:p>
        </p:txBody>
      </p:sp>
      <p:sp>
        <p:nvSpPr>
          <p:cNvPr id="5" name="Picture Placeholder 4">
            <a:extLst>
              <a:ext uri="{FF2B5EF4-FFF2-40B4-BE49-F238E27FC236}">
                <a16:creationId xmlns:a16="http://schemas.microsoft.com/office/drawing/2014/main" id="{4914434B-2F33-1D60-AE02-DDEC3B9CF870}"/>
              </a:ext>
            </a:extLst>
          </p:cNvPr>
          <p:cNvSpPr>
            <a:spLocks noGrp="1"/>
          </p:cNvSpPr>
          <p:nvPr>
            <p:ph type="pic" sz="quarter" idx="12"/>
          </p:nvPr>
        </p:nvSpPr>
        <p:spPr>
          <a:xfrm>
            <a:off x="6685835" y="1048054"/>
            <a:ext cx="4840129" cy="4840129"/>
          </a:xfrm>
          <a:custGeom>
            <a:avLst/>
            <a:gdLst>
              <a:gd name="connsiteX0" fmla="*/ 2990850 w 5981700"/>
              <a:gd name="connsiteY0" fmla="*/ 0 h 5981700"/>
              <a:gd name="connsiteX1" fmla="*/ 5981700 w 5981700"/>
              <a:gd name="connsiteY1" fmla="*/ 2990850 h 5981700"/>
              <a:gd name="connsiteX2" fmla="*/ 2990850 w 5981700"/>
              <a:gd name="connsiteY2" fmla="*/ 5981700 h 5981700"/>
              <a:gd name="connsiteX3" fmla="*/ 0 w 5981700"/>
              <a:gd name="connsiteY3" fmla="*/ 2990850 h 5981700"/>
              <a:gd name="connsiteX4" fmla="*/ 2990850 w 5981700"/>
              <a:gd name="connsiteY4" fmla="*/ 0 h 598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5981700">
                <a:moveTo>
                  <a:pt x="2990850" y="0"/>
                </a:moveTo>
                <a:cubicBezTo>
                  <a:pt x="4642651" y="0"/>
                  <a:pt x="5981700" y="1339049"/>
                  <a:pt x="5981700" y="2990850"/>
                </a:cubicBezTo>
                <a:cubicBezTo>
                  <a:pt x="5981700" y="4642651"/>
                  <a:pt x="4642651" y="5981700"/>
                  <a:pt x="2990850" y="5981700"/>
                </a:cubicBezTo>
                <a:cubicBezTo>
                  <a:pt x="1339049" y="5981700"/>
                  <a:pt x="0" y="4642651"/>
                  <a:pt x="0" y="2990850"/>
                </a:cubicBezTo>
                <a:cubicBezTo>
                  <a:pt x="0" y="1339049"/>
                  <a:pt x="1339049" y="0"/>
                  <a:pt x="2990850" y="0"/>
                </a:cubicBezTo>
                <a:close/>
              </a:path>
            </a:pathLst>
          </a:custGeom>
          <a:ln w="76200">
            <a:solidFill>
              <a:schemeClr val="accent2">
                <a:lumMod val="60000"/>
                <a:lumOff val="40000"/>
              </a:schemeClr>
            </a:solidFill>
          </a:ln>
        </p:spPr>
        <p:txBody>
          <a:bodyPr wrap="square" tIns="1371600">
            <a:noAutofit/>
          </a:bodyPr>
          <a:lstStyle>
            <a:lvl1pPr marL="0" indent="0" algn="ctr">
              <a:buNone/>
              <a:defRPr sz="2000">
                <a:solidFill>
                  <a:schemeClr val="tx1"/>
                </a:solidFill>
              </a:defRPr>
            </a:lvl1pPr>
          </a:lstStyle>
          <a:p>
            <a:r>
              <a:rPr lang="en-US"/>
              <a:t>Click icon to add picture</a:t>
            </a:r>
          </a:p>
        </p:txBody>
      </p:sp>
    </p:spTree>
    <p:extLst>
      <p:ext uri="{BB962C8B-B14F-4D97-AF65-F5344CB8AC3E}">
        <p14:creationId xmlns:p14="http://schemas.microsoft.com/office/powerpoint/2010/main" val="95250665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and Title ">
    <p:bg>
      <p:bgPr>
        <a:solidFill>
          <a:schemeClr val="accent1"/>
        </a:solidFill>
        <a:effectLst/>
      </p:bgPr>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E5157DB4-9CB7-294E-6FC5-03F67A02B0BA}"/>
              </a:ext>
              <a:ext uri="{C183D7F6-B498-43B3-948B-1728B52AA6E4}">
                <adec:decorative xmlns:adec="http://schemas.microsoft.com/office/drawing/2017/decorative" val="1"/>
              </a:ext>
            </a:extLst>
          </p:cNvPr>
          <p:cNvSpPr/>
          <p:nvPr userDrawn="1"/>
        </p:nvSpPr>
        <p:spPr>
          <a:xfrm flipH="1">
            <a:off x="7249888" y="0"/>
            <a:ext cx="4942112" cy="685800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a:extLst>
              <a:ext uri="{FF2B5EF4-FFF2-40B4-BE49-F238E27FC236}">
                <a16:creationId xmlns:a16="http://schemas.microsoft.com/office/drawing/2014/main" id="{4552F5AC-18A6-7462-5EB6-6F6F3A4081BE}"/>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flipV="1">
            <a:off x="0" y="0"/>
            <a:ext cx="6547419" cy="6865646"/>
          </a:xfrm>
          <a:prstGeom prst="rect">
            <a:avLst/>
          </a:prstGeom>
        </p:spPr>
      </p:pic>
      <p:cxnSp>
        <p:nvCxnSpPr>
          <p:cNvPr id="51" name="Straight Connector 50">
            <a:extLst>
              <a:ext uri="{FF2B5EF4-FFF2-40B4-BE49-F238E27FC236}">
                <a16:creationId xmlns:a16="http://schemas.microsoft.com/office/drawing/2014/main" id="{ED573256-59FC-E67E-E487-C37703D80849}"/>
              </a:ext>
              <a:ext uri="{C183D7F6-B498-43B3-948B-1728B52AA6E4}">
                <adec:decorative xmlns:adec="http://schemas.microsoft.com/office/drawing/2017/decorative" val="1"/>
              </a:ext>
            </a:extLst>
          </p:cNvPr>
          <p:cNvCxnSpPr/>
          <p:nvPr userDrawn="1"/>
        </p:nvCxnSpPr>
        <p:spPr>
          <a:xfrm>
            <a:off x="0" y="4808538"/>
            <a:ext cx="12192000" cy="0"/>
          </a:xfrm>
          <a:prstGeom prst="line">
            <a:avLst/>
          </a:prstGeom>
          <a:ln w="76200">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9" y="4154558"/>
            <a:ext cx="5324951" cy="2220902"/>
          </a:xfrm>
        </p:spPr>
        <p:txBody>
          <a:bodyPr lIns="0" anchor="b">
            <a:noAutofit/>
          </a:bodyPr>
          <a:lstStyle>
            <a:lvl1pPr algn="l">
              <a:defRPr sz="6600" baseline="0">
                <a:solidFill>
                  <a:schemeClr val="tx1"/>
                </a:solidFill>
              </a:defRPr>
            </a:lvl1pPr>
          </a:lstStyle>
          <a:p>
            <a:r>
              <a:rPr lang="en-US"/>
              <a:t>Click to add title</a:t>
            </a:r>
          </a:p>
        </p:txBody>
      </p:sp>
      <p:sp>
        <p:nvSpPr>
          <p:cNvPr id="49" name="Picture Placeholder 48">
            <a:extLst>
              <a:ext uri="{FF2B5EF4-FFF2-40B4-BE49-F238E27FC236}">
                <a16:creationId xmlns:a16="http://schemas.microsoft.com/office/drawing/2014/main" id="{7EB4FD7F-9DB9-04F2-0FF6-C32C0396FADF}"/>
              </a:ext>
            </a:extLst>
          </p:cNvPr>
          <p:cNvSpPr>
            <a:spLocks noGrp="1"/>
          </p:cNvSpPr>
          <p:nvPr>
            <p:ph type="pic" sz="quarter" idx="12"/>
          </p:nvPr>
        </p:nvSpPr>
        <p:spPr>
          <a:xfrm>
            <a:off x="0" y="0"/>
            <a:ext cx="12192000" cy="4770438"/>
          </a:xfrm>
        </p:spPr>
        <p:txBody>
          <a:bodyPr tIns="365760">
            <a:normAutofit/>
          </a:bodyPr>
          <a:lstStyle>
            <a:lvl1pPr marL="0" indent="0" algn="ctr">
              <a:buNone/>
              <a:defRPr sz="2000">
                <a:solidFill>
                  <a:schemeClr val="tx1"/>
                </a:solidFill>
              </a:defRPr>
            </a:lvl1pPr>
          </a:lstStyle>
          <a:p>
            <a:r>
              <a:rPr lang="en-US"/>
              <a:t>Click icon to add picture</a:t>
            </a:r>
          </a:p>
        </p:txBody>
      </p:sp>
      <p:sp>
        <p:nvSpPr>
          <p:cNvPr id="47" name="Text Placeholder 6">
            <a:extLst>
              <a:ext uri="{FF2B5EF4-FFF2-40B4-BE49-F238E27FC236}">
                <a16:creationId xmlns:a16="http://schemas.microsoft.com/office/drawing/2014/main" id="{1067FA4B-E31C-2922-DCB4-ACA6179812F7}"/>
              </a:ext>
            </a:extLst>
          </p:cNvPr>
          <p:cNvSpPr>
            <a:spLocks noGrp="1"/>
          </p:cNvSpPr>
          <p:nvPr>
            <p:ph type="body" sz="quarter" idx="11" hasCustomPrompt="1"/>
          </p:nvPr>
        </p:nvSpPr>
        <p:spPr>
          <a:xfrm>
            <a:off x="8061960" y="5288279"/>
            <a:ext cx="4130040" cy="1131567"/>
          </a:xfrm>
        </p:spPr>
        <p:txBody>
          <a:bodyPr lIns="0" anchor="ctr">
            <a:normAutofit/>
          </a:bodyPr>
          <a:lstStyle>
            <a:lvl1pPr marL="0" indent="0" algn="ctr">
              <a:buNone/>
              <a:defRPr sz="1800" b="0" cap="all" spc="0" baseline="0">
                <a:solidFill>
                  <a:schemeClr val="tx1"/>
                </a:solidFill>
              </a:defRPr>
            </a:lvl1pPr>
          </a:lstStyle>
          <a:p>
            <a:pPr lvl="0"/>
            <a:r>
              <a:rPr lang="en-US"/>
              <a:t>Click to add subtitle</a:t>
            </a:r>
          </a:p>
        </p:txBody>
      </p:sp>
      <p:pic>
        <p:nvPicPr>
          <p:cNvPr id="62" name="Graphic 61">
            <a:extLst>
              <a:ext uri="{FF2B5EF4-FFF2-40B4-BE49-F238E27FC236}">
                <a16:creationId xmlns:a16="http://schemas.microsoft.com/office/drawing/2014/main" id="{F167C73C-A4C3-9198-7F38-8DB5D6BD51C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rot="16200000">
            <a:off x="6764603" y="4925265"/>
            <a:ext cx="870600" cy="1857281"/>
          </a:xfrm>
          <a:prstGeom prst="rect">
            <a:avLst/>
          </a:prstGeom>
        </p:spPr>
      </p:pic>
    </p:spTree>
    <p:extLst>
      <p:ext uri="{BB962C8B-B14F-4D97-AF65-F5344CB8AC3E}">
        <p14:creationId xmlns:p14="http://schemas.microsoft.com/office/powerpoint/2010/main" val="1799531051"/>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Images with Titles">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4A72122-641A-CA2F-E7AC-6FC3819C5DF8}"/>
              </a:ext>
              <a:ext uri="{C183D7F6-B498-43B3-948B-1728B52AA6E4}">
                <adec:decorative xmlns:adec="http://schemas.microsoft.com/office/drawing/2017/decorative" val="1"/>
              </a:ext>
            </a:extLst>
          </p:cNvPr>
          <p:cNvSpPr/>
          <p:nvPr userDrawn="1"/>
        </p:nvSpPr>
        <p:spPr>
          <a:xfrm flipH="1">
            <a:off x="0" y="2736850"/>
            <a:ext cx="12192000" cy="412115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C9E4C80-6993-C1B1-26E6-463B91EBB843}"/>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1450"/>
          <a:stretch/>
        </p:blipFill>
        <p:spPr>
          <a:xfrm flipV="1">
            <a:off x="1" y="-7646"/>
            <a:ext cx="12192000" cy="6865646"/>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9" y="5331961"/>
            <a:ext cx="5279231" cy="539762"/>
          </a:xfrm>
        </p:spPr>
        <p:txBody>
          <a:bodyPr lIns="0" anchor="t">
            <a:noAutofit/>
          </a:bodyPr>
          <a:lstStyle>
            <a:lvl1pPr algn="l">
              <a:defRPr lang="en-US" sz="2000" b="0" kern="1200" spc="100" baseline="0" dirty="0">
                <a:solidFill>
                  <a:schemeClr val="tx1"/>
                </a:solidFill>
                <a:latin typeface="+mj-lt"/>
                <a:ea typeface="+mn-ea"/>
                <a:cs typeface="+mn-cs"/>
              </a:defRPr>
            </a:lvl1pPr>
          </a:lstStyle>
          <a:p>
            <a:r>
              <a:rPr lang="en-US"/>
              <a:t>Click to add title</a:t>
            </a:r>
          </a:p>
        </p:txBody>
      </p:sp>
      <p:sp>
        <p:nvSpPr>
          <p:cNvPr id="5" name="Picture Placeholder 4">
            <a:extLst>
              <a:ext uri="{FF2B5EF4-FFF2-40B4-BE49-F238E27FC236}">
                <a16:creationId xmlns:a16="http://schemas.microsoft.com/office/drawing/2014/main" id="{683FB349-AC61-548D-5D7E-37990D16B7AE}"/>
              </a:ext>
            </a:extLst>
          </p:cNvPr>
          <p:cNvSpPr>
            <a:spLocks noGrp="1"/>
          </p:cNvSpPr>
          <p:nvPr>
            <p:ph type="pic" sz="quarter" idx="10"/>
          </p:nvPr>
        </p:nvSpPr>
        <p:spPr>
          <a:xfrm>
            <a:off x="702469" y="310243"/>
            <a:ext cx="5279231" cy="4716745"/>
          </a:xfrm>
        </p:spPr>
        <p:txBody>
          <a:bodyPr>
            <a:normAutofit/>
          </a:bodyPr>
          <a:lstStyle>
            <a:lvl1pPr marL="0" indent="0" algn="ctr">
              <a:buNone/>
              <a:defRPr sz="2000">
                <a:solidFill>
                  <a:schemeClr val="tx1"/>
                </a:solidFill>
              </a:defRPr>
            </a:lvl1pPr>
          </a:lstStyle>
          <a:p>
            <a:r>
              <a:rPr lang="en-US"/>
              <a:t>Click icon to add picture</a:t>
            </a:r>
          </a:p>
        </p:txBody>
      </p:sp>
      <p:sp>
        <p:nvSpPr>
          <p:cNvPr id="6" name="Picture Placeholder 4">
            <a:extLst>
              <a:ext uri="{FF2B5EF4-FFF2-40B4-BE49-F238E27FC236}">
                <a16:creationId xmlns:a16="http://schemas.microsoft.com/office/drawing/2014/main" id="{E0227EBE-BEA6-9FE3-015A-377B5C29024E}"/>
              </a:ext>
            </a:extLst>
          </p:cNvPr>
          <p:cNvSpPr>
            <a:spLocks noGrp="1"/>
          </p:cNvSpPr>
          <p:nvPr>
            <p:ph type="pic" sz="quarter" idx="11"/>
          </p:nvPr>
        </p:nvSpPr>
        <p:spPr>
          <a:xfrm>
            <a:off x="6209502" y="310242"/>
            <a:ext cx="5279231" cy="4716745"/>
          </a:xfrm>
        </p:spPr>
        <p:txBody>
          <a:bodyPr>
            <a:normAutofit/>
          </a:bodyPr>
          <a:lstStyle>
            <a:lvl1pPr marL="0" indent="0" algn="ctr">
              <a:buNone/>
              <a:defRPr sz="2000">
                <a:solidFill>
                  <a:schemeClr val="tx1"/>
                </a:solidFill>
              </a:defRPr>
            </a:lvl1pPr>
          </a:lstStyle>
          <a:p>
            <a:r>
              <a:rPr lang="en-US"/>
              <a:t>Click icon to add picture</a:t>
            </a:r>
          </a:p>
        </p:txBody>
      </p:sp>
      <p:sp>
        <p:nvSpPr>
          <p:cNvPr id="13" name="Text Placeholder 11">
            <a:extLst>
              <a:ext uri="{FF2B5EF4-FFF2-40B4-BE49-F238E27FC236}">
                <a16:creationId xmlns:a16="http://schemas.microsoft.com/office/drawing/2014/main" id="{F08933BF-A0AD-9306-66A0-8F4D312552F8}"/>
              </a:ext>
            </a:extLst>
          </p:cNvPr>
          <p:cNvSpPr>
            <a:spLocks noGrp="1"/>
          </p:cNvSpPr>
          <p:nvPr>
            <p:ph type="body" sz="quarter" idx="13" hasCustomPrompt="1"/>
          </p:nvPr>
        </p:nvSpPr>
        <p:spPr>
          <a:xfrm>
            <a:off x="702469" y="5883730"/>
            <a:ext cx="5279236"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text</a:t>
            </a:r>
          </a:p>
        </p:txBody>
      </p:sp>
      <p:sp>
        <p:nvSpPr>
          <p:cNvPr id="7" name="Text Placeholder 11">
            <a:extLst>
              <a:ext uri="{FF2B5EF4-FFF2-40B4-BE49-F238E27FC236}">
                <a16:creationId xmlns:a16="http://schemas.microsoft.com/office/drawing/2014/main" id="{079C2CAE-EB6C-AA3C-093C-AA24705ADDCC}"/>
              </a:ext>
            </a:extLst>
          </p:cNvPr>
          <p:cNvSpPr>
            <a:spLocks noGrp="1"/>
          </p:cNvSpPr>
          <p:nvPr>
            <p:ph type="body" sz="quarter" idx="15" hasCustomPrompt="1"/>
          </p:nvPr>
        </p:nvSpPr>
        <p:spPr>
          <a:xfrm>
            <a:off x="6209499" y="5331961"/>
            <a:ext cx="5279236" cy="539762"/>
          </a:xfrm>
        </p:spPr>
        <p:txBody>
          <a:bodyPr lIns="0" anchor="t">
            <a:noAutofit/>
          </a:bodyPr>
          <a:lstStyle>
            <a:lvl1pPr marL="0" indent="0" algn="l">
              <a:buNone/>
              <a:defRPr lang="en-US" sz="2000" b="0" kern="1200" spc="100" baseline="0" dirty="0">
                <a:solidFill>
                  <a:schemeClr val="tx1"/>
                </a:solidFill>
                <a:latin typeface="+mj-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title</a:t>
            </a:r>
          </a:p>
        </p:txBody>
      </p:sp>
      <p:sp>
        <p:nvSpPr>
          <p:cNvPr id="4" name="Text Placeholder 11">
            <a:extLst>
              <a:ext uri="{FF2B5EF4-FFF2-40B4-BE49-F238E27FC236}">
                <a16:creationId xmlns:a16="http://schemas.microsoft.com/office/drawing/2014/main" id="{9BB16295-2CE6-A516-8527-E895BD912F78}"/>
              </a:ext>
            </a:extLst>
          </p:cNvPr>
          <p:cNvSpPr>
            <a:spLocks noGrp="1"/>
          </p:cNvSpPr>
          <p:nvPr>
            <p:ph type="body" sz="quarter" idx="14" hasCustomPrompt="1"/>
          </p:nvPr>
        </p:nvSpPr>
        <p:spPr>
          <a:xfrm>
            <a:off x="6209502" y="5883730"/>
            <a:ext cx="5279236"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text</a:t>
            </a:r>
          </a:p>
        </p:txBody>
      </p:sp>
      <p:pic>
        <p:nvPicPr>
          <p:cNvPr id="11" name="Graphic 10">
            <a:extLst>
              <a:ext uri="{FF2B5EF4-FFF2-40B4-BE49-F238E27FC236}">
                <a16:creationId xmlns:a16="http://schemas.microsoft.com/office/drawing/2014/main" id="{F82228A6-C5DE-A755-5A92-B53F6AA1BF05}"/>
              </a:ext>
              <a:ext uri="{C183D7F6-B498-43B3-948B-1728B52AA6E4}">
                <adec:decorative xmlns:adec="http://schemas.microsoft.com/office/drawing/2017/decorative" val="1"/>
              </a:ext>
            </a:extLst>
          </p:cNvPr>
          <p:cNvPicPr>
            <a:picLocks noChangeAspect="1"/>
          </p:cNvPicPr>
          <p:nvPr userDrawn="1"/>
        </p:nvPicPr>
        <p:blipFill rotWithShape="1">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t="62209" r="430" b="845"/>
          <a:stretch/>
        </p:blipFill>
        <p:spPr>
          <a:xfrm rot="5400000">
            <a:off x="11092549" y="5460313"/>
            <a:ext cx="1227349" cy="971552"/>
          </a:xfrm>
          <a:prstGeom prst="rect">
            <a:avLst/>
          </a:prstGeom>
        </p:spPr>
      </p:pic>
    </p:spTree>
    <p:extLst>
      <p:ext uri="{BB962C8B-B14F-4D97-AF65-F5344CB8AC3E}">
        <p14:creationId xmlns:p14="http://schemas.microsoft.com/office/powerpoint/2010/main" val="2630087897"/>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Images with Titles">
    <p:bg>
      <p:bgPr>
        <a:solidFill>
          <a:schemeClr val="accent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7B5D6890-2EFE-4162-E925-FDAB446DD0A0}"/>
              </a:ext>
              <a:ext uri="{C183D7F6-B498-43B3-948B-1728B52AA6E4}">
                <adec:decorative xmlns:adec="http://schemas.microsoft.com/office/drawing/2017/decorative" val="1"/>
              </a:ext>
            </a:extLst>
          </p:cNvPr>
          <p:cNvSpPr/>
          <p:nvPr userDrawn="1"/>
        </p:nvSpPr>
        <p:spPr>
          <a:xfrm flipH="1">
            <a:off x="0" y="2736850"/>
            <a:ext cx="12192000" cy="412115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B21EA913-1C41-0E26-60E1-0458172DDE0C}"/>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rot="10800000" flipV="1">
            <a:off x="5644581" y="-7646"/>
            <a:ext cx="6547419" cy="6865646"/>
          </a:xfrm>
          <a:prstGeom prst="rect">
            <a:avLst/>
          </a:prstGeom>
        </p:spPr>
      </p:pic>
      <p:pic>
        <p:nvPicPr>
          <p:cNvPr id="19" name="Picture 18">
            <a:extLst>
              <a:ext uri="{FF2B5EF4-FFF2-40B4-BE49-F238E27FC236}">
                <a16:creationId xmlns:a16="http://schemas.microsoft.com/office/drawing/2014/main" id="{7EAA5C59-8D1E-6B6F-4640-8F9A700A815D}"/>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4367" b="-6266"/>
          <a:stretch/>
        </p:blipFill>
        <p:spPr>
          <a:xfrm rot="5400000" flipV="1">
            <a:off x="63141" y="-70784"/>
            <a:ext cx="4163783" cy="4290062"/>
          </a:xfrm>
          <a:prstGeom prst="rect">
            <a:avLst/>
          </a:prstGeom>
        </p:spPr>
      </p:pic>
      <p:sp>
        <p:nvSpPr>
          <p:cNvPr id="12" name="Title 1">
            <a:extLst>
              <a:ext uri="{FF2B5EF4-FFF2-40B4-BE49-F238E27FC236}">
                <a16:creationId xmlns:a16="http://schemas.microsoft.com/office/drawing/2014/main" id="{2997E53A-1A39-DF71-6DD3-4C26BF7174CA}"/>
              </a:ext>
            </a:extLst>
          </p:cNvPr>
          <p:cNvSpPr>
            <a:spLocks noGrp="1"/>
          </p:cNvSpPr>
          <p:nvPr>
            <p:ph type="ctrTitle" hasCustomPrompt="1"/>
          </p:nvPr>
        </p:nvSpPr>
        <p:spPr>
          <a:xfrm>
            <a:off x="702469" y="5331961"/>
            <a:ext cx="3429679" cy="551768"/>
          </a:xfrm>
        </p:spPr>
        <p:txBody>
          <a:bodyPr lIns="0" anchor="t">
            <a:noAutofit/>
          </a:bodyPr>
          <a:lstStyle>
            <a:lvl1pPr algn="l">
              <a:defRPr lang="en-US" sz="2000" b="0" kern="1200" spc="100" baseline="0" dirty="0">
                <a:solidFill>
                  <a:schemeClr val="tx1"/>
                </a:solidFill>
                <a:latin typeface="+mj-lt"/>
                <a:ea typeface="+mn-ea"/>
                <a:cs typeface="+mn-cs"/>
              </a:defRPr>
            </a:lvl1pPr>
          </a:lstStyle>
          <a:p>
            <a:r>
              <a:rPr lang="en-US"/>
              <a:t>Click to add title</a:t>
            </a:r>
          </a:p>
        </p:txBody>
      </p:sp>
      <p:sp>
        <p:nvSpPr>
          <p:cNvPr id="6" name="Content Placeholder 16">
            <a:extLst>
              <a:ext uri="{FF2B5EF4-FFF2-40B4-BE49-F238E27FC236}">
                <a16:creationId xmlns:a16="http://schemas.microsoft.com/office/drawing/2014/main" id="{DC4D0A5C-7796-AAF8-E639-4A1710EE93C1}"/>
              </a:ext>
            </a:extLst>
          </p:cNvPr>
          <p:cNvSpPr>
            <a:spLocks noGrp="1"/>
          </p:cNvSpPr>
          <p:nvPr>
            <p:ph sz="quarter" idx="13" hasCustomPrompt="1"/>
          </p:nvPr>
        </p:nvSpPr>
        <p:spPr>
          <a:xfrm>
            <a:off x="704057" y="310244"/>
            <a:ext cx="3429682" cy="4716745"/>
          </a:xfrm>
        </p:spPr>
        <p:txBody>
          <a:bodyPr>
            <a:normAutofit/>
          </a:bodyPr>
          <a:lstStyle>
            <a:lvl1pPr>
              <a:defRPr sz="2000">
                <a:solidFill>
                  <a:schemeClr val="tx1"/>
                </a:solidFill>
              </a:defRPr>
            </a:lvl1pPr>
            <a:lvl2pPr>
              <a:defRPr sz="1800">
                <a:solidFill>
                  <a:schemeClr val="tx1"/>
                </a:solidFill>
              </a:defRPr>
            </a:lvl2pPr>
            <a:lvl3pPr>
              <a:defRPr sz="1600">
                <a:solidFill>
                  <a:schemeClr val="tx1"/>
                </a:solidFill>
              </a:defRPr>
            </a:lvl3pPr>
            <a:lvl4pPr>
              <a:defRPr sz="1400">
                <a:solidFill>
                  <a:schemeClr val="tx1"/>
                </a:solidFill>
              </a:defRPr>
            </a:lvl4pPr>
            <a:lvl5pPr>
              <a:defRPr sz="1400">
                <a:solidFill>
                  <a:schemeClr val="tx1"/>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5" name="Content Placeholder 16">
            <a:extLst>
              <a:ext uri="{FF2B5EF4-FFF2-40B4-BE49-F238E27FC236}">
                <a16:creationId xmlns:a16="http://schemas.microsoft.com/office/drawing/2014/main" id="{C8CBAF88-D501-00F1-9113-12839FB90672}"/>
              </a:ext>
            </a:extLst>
          </p:cNvPr>
          <p:cNvSpPr>
            <a:spLocks noGrp="1"/>
          </p:cNvSpPr>
          <p:nvPr>
            <p:ph sz="quarter" idx="18" hasCustomPrompt="1"/>
          </p:nvPr>
        </p:nvSpPr>
        <p:spPr>
          <a:xfrm>
            <a:off x="4382615" y="310243"/>
            <a:ext cx="3429682" cy="4716745"/>
          </a:xfrm>
        </p:spPr>
        <p:txBody>
          <a:bodyPr>
            <a:normAutofit/>
          </a:bodyPr>
          <a:lstStyle>
            <a:lvl1pPr>
              <a:defRPr sz="2000">
                <a:solidFill>
                  <a:schemeClr val="tx1"/>
                </a:solidFill>
              </a:defRPr>
            </a:lvl1pPr>
            <a:lvl2pPr>
              <a:defRPr sz="1800">
                <a:solidFill>
                  <a:schemeClr val="tx1"/>
                </a:solidFill>
              </a:defRPr>
            </a:lvl2pPr>
            <a:lvl3pPr>
              <a:defRPr sz="1600">
                <a:solidFill>
                  <a:schemeClr val="tx1"/>
                </a:solidFill>
              </a:defRPr>
            </a:lvl3pPr>
            <a:lvl4pPr>
              <a:defRPr sz="1400">
                <a:solidFill>
                  <a:schemeClr val="tx1"/>
                </a:solidFill>
              </a:defRPr>
            </a:lvl4pPr>
            <a:lvl5pPr>
              <a:defRPr sz="1400">
                <a:solidFill>
                  <a:schemeClr val="tx1"/>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4" name="Content Placeholder 16">
            <a:extLst>
              <a:ext uri="{FF2B5EF4-FFF2-40B4-BE49-F238E27FC236}">
                <a16:creationId xmlns:a16="http://schemas.microsoft.com/office/drawing/2014/main" id="{BED23468-975F-4D90-B86C-207AC5855E9C}"/>
              </a:ext>
            </a:extLst>
          </p:cNvPr>
          <p:cNvSpPr>
            <a:spLocks noGrp="1"/>
          </p:cNvSpPr>
          <p:nvPr>
            <p:ph sz="quarter" idx="17" hasCustomPrompt="1"/>
          </p:nvPr>
        </p:nvSpPr>
        <p:spPr>
          <a:xfrm>
            <a:off x="8058261" y="310244"/>
            <a:ext cx="3429682" cy="4716745"/>
          </a:xfrm>
        </p:spPr>
        <p:txBody>
          <a:bodyPr>
            <a:normAutofit/>
          </a:bodyPr>
          <a:lstStyle>
            <a:lvl1pPr>
              <a:defRPr sz="2000">
                <a:solidFill>
                  <a:schemeClr val="tx1"/>
                </a:solidFill>
              </a:defRPr>
            </a:lvl1pPr>
            <a:lvl2pPr>
              <a:defRPr sz="1800">
                <a:solidFill>
                  <a:schemeClr val="tx1"/>
                </a:solidFill>
              </a:defRPr>
            </a:lvl2pPr>
            <a:lvl3pPr>
              <a:defRPr sz="1600">
                <a:solidFill>
                  <a:schemeClr val="tx1"/>
                </a:solidFill>
              </a:defRPr>
            </a:lvl3pPr>
            <a:lvl4pPr>
              <a:defRPr sz="1400">
                <a:solidFill>
                  <a:schemeClr val="tx1"/>
                </a:solidFill>
              </a:defRPr>
            </a:lvl4pPr>
            <a:lvl5pPr>
              <a:defRPr sz="1400">
                <a:solidFill>
                  <a:schemeClr val="tx1"/>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4" name="Text Placeholder 11">
            <a:extLst>
              <a:ext uri="{FF2B5EF4-FFF2-40B4-BE49-F238E27FC236}">
                <a16:creationId xmlns:a16="http://schemas.microsoft.com/office/drawing/2014/main" id="{B7F1145E-C173-BDD8-4F72-155D6250D870}"/>
              </a:ext>
            </a:extLst>
          </p:cNvPr>
          <p:cNvSpPr>
            <a:spLocks noGrp="1"/>
          </p:cNvSpPr>
          <p:nvPr>
            <p:ph type="body" sz="quarter" idx="16" hasCustomPrompt="1"/>
          </p:nvPr>
        </p:nvSpPr>
        <p:spPr>
          <a:xfrm>
            <a:off x="702469" y="5883730"/>
            <a:ext cx="3429682"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text</a:t>
            </a:r>
          </a:p>
        </p:txBody>
      </p:sp>
      <p:sp>
        <p:nvSpPr>
          <p:cNvPr id="7" name="Text Placeholder 11">
            <a:extLst>
              <a:ext uri="{FF2B5EF4-FFF2-40B4-BE49-F238E27FC236}">
                <a16:creationId xmlns:a16="http://schemas.microsoft.com/office/drawing/2014/main" id="{B9BF823A-1C3D-0F85-D743-C61DEF06F1C9}"/>
              </a:ext>
            </a:extLst>
          </p:cNvPr>
          <p:cNvSpPr>
            <a:spLocks noGrp="1"/>
          </p:cNvSpPr>
          <p:nvPr>
            <p:ph type="body" sz="quarter" idx="20" hasCustomPrompt="1"/>
          </p:nvPr>
        </p:nvSpPr>
        <p:spPr>
          <a:xfrm>
            <a:off x="4381159" y="5331961"/>
            <a:ext cx="3429682" cy="551768"/>
          </a:xfrm>
        </p:spPr>
        <p:txBody>
          <a:bodyPr lIns="0" anchor="t">
            <a:noAutofit/>
          </a:bodyPr>
          <a:lstStyle>
            <a:lvl1pPr marL="0" indent="0" algn="l">
              <a:buNone/>
              <a:defRPr lang="en-US" sz="2000" b="0" kern="1200" spc="100" baseline="0" dirty="0">
                <a:solidFill>
                  <a:schemeClr val="tx1"/>
                </a:solidFill>
                <a:latin typeface="+mj-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title</a:t>
            </a:r>
          </a:p>
        </p:txBody>
      </p:sp>
      <p:sp>
        <p:nvSpPr>
          <p:cNvPr id="3" name="Text Placeholder 11">
            <a:extLst>
              <a:ext uri="{FF2B5EF4-FFF2-40B4-BE49-F238E27FC236}">
                <a16:creationId xmlns:a16="http://schemas.microsoft.com/office/drawing/2014/main" id="{A648C783-D079-6E13-C1FF-38EBD5103AEB}"/>
              </a:ext>
            </a:extLst>
          </p:cNvPr>
          <p:cNvSpPr>
            <a:spLocks noGrp="1"/>
          </p:cNvSpPr>
          <p:nvPr>
            <p:ph type="body" sz="quarter" idx="19" hasCustomPrompt="1"/>
          </p:nvPr>
        </p:nvSpPr>
        <p:spPr>
          <a:xfrm>
            <a:off x="4382615" y="5883730"/>
            <a:ext cx="3429682"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text</a:t>
            </a:r>
          </a:p>
        </p:txBody>
      </p:sp>
      <p:sp>
        <p:nvSpPr>
          <p:cNvPr id="9" name="Text Placeholder 11">
            <a:extLst>
              <a:ext uri="{FF2B5EF4-FFF2-40B4-BE49-F238E27FC236}">
                <a16:creationId xmlns:a16="http://schemas.microsoft.com/office/drawing/2014/main" id="{4B28A2EA-3D2F-771C-649D-38FA33132222}"/>
              </a:ext>
            </a:extLst>
          </p:cNvPr>
          <p:cNvSpPr>
            <a:spLocks noGrp="1"/>
          </p:cNvSpPr>
          <p:nvPr>
            <p:ph type="body" sz="quarter" idx="22" hasCustomPrompt="1"/>
          </p:nvPr>
        </p:nvSpPr>
        <p:spPr>
          <a:xfrm>
            <a:off x="8058261" y="5331961"/>
            <a:ext cx="3429682" cy="551768"/>
          </a:xfrm>
        </p:spPr>
        <p:txBody>
          <a:bodyPr lIns="0" anchor="t">
            <a:noAutofit/>
          </a:bodyPr>
          <a:lstStyle>
            <a:lvl1pPr marL="0" indent="0" algn="l">
              <a:buNone/>
              <a:defRPr lang="en-US" sz="2000" b="0" kern="1200" spc="100" baseline="0" dirty="0">
                <a:solidFill>
                  <a:schemeClr val="tx1"/>
                </a:solidFill>
                <a:latin typeface="+mj-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title</a:t>
            </a:r>
          </a:p>
        </p:txBody>
      </p:sp>
      <p:sp>
        <p:nvSpPr>
          <p:cNvPr id="8" name="Text Placeholder 11">
            <a:extLst>
              <a:ext uri="{FF2B5EF4-FFF2-40B4-BE49-F238E27FC236}">
                <a16:creationId xmlns:a16="http://schemas.microsoft.com/office/drawing/2014/main" id="{6ACC8F0D-A2D7-0D8A-186B-C4C8AA5DE330}"/>
              </a:ext>
            </a:extLst>
          </p:cNvPr>
          <p:cNvSpPr>
            <a:spLocks noGrp="1"/>
          </p:cNvSpPr>
          <p:nvPr>
            <p:ph type="body" sz="quarter" idx="21" hasCustomPrompt="1"/>
          </p:nvPr>
        </p:nvSpPr>
        <p:spPr>
          <a:xfrm>
            <a:off x="8059717" y="5883730"/>
            <a:ext cx="3429682"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text</a:t>
            </a:r>
          </a:p>
        </p:txBody>
      </p:sp>
    </p:spTree>
    <p:extLst>
      <p:ext uri="{BB962C8B-B14F-4D97-AF65-F5344CB8AC3E}">
        <p14:creationId xmlns:p14="http://schemas.microsoft.com/office/powerpoint/2010/main" val="745799752"/>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and Title 2">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4A72122-641A-CA2F-E7AC-6FC3819C5DF8}"/>
              </a:ext>
              <a:ext uri="{C183D7F6-B498-43B3-948B-1728B52AA6E4}">
                <adec:decorative xmlns:adec="http://schemas.microsoft.com/office/drawing/2017/decorative" val="1"/>
              </a:ext>
            </a:extLst>
          </p:cNvPr>
          <p:cNvSpPr/>
          <p:nvPr userDrawn="1"/>
        </p:nvSpPr>
        <p:spPr>
          <a:xfrm flipH="1">
            <a:off x="0" y="2736850"/>
            <a:ext cx="12192000" cy="412115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C9E4C80-6993-C1B1-26E6-463B91EBB843}"/>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1450"/>
          <a:stretch/>
        </p:blipFill>
        <p:spPr>
          <a:xfrm flipV="1">
            <a:off x="1" y="-7646"/>
            <a:ext cx="12192000" cy="6865646"/>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9" y="5331961"/>
            <a:ext cx="9613374" cy="361269"/>
          </a:xfrm>
        </p:spPr>
        <p:txBody>
          <a:bodyPr lIns="0" anchor="t">
            <a:noAutofit/>
          </a:bodyPr>
          <a:lstStyle>
            <a:lvl1pPr algn="l">
              <a:defRPr lang="en-US" sz="2000" b="0" kern="1200" spc="100" baseline="0" dirty="0">
                <a:solidFill>
                  <a:schemeClr val="tx1"/>
                </a:solidFill>
                <a:latin typeface="+mj-lt"/>
                <a:ea typeface="+mn-ea"/>
                <a:cs typeface="+mn-cs"/>
              </a:defRPr>
            </a:lvl1pPr>
          </a:lstStyle>
          <a:p>
            <a:r>
              <a:rPr lang="en-US"/>
              <a:t>Click to add title</a:t>
            </a:r>
          </a:p>
        </p:txBody>
      </p:sp>
      <p:sp>
        <p:nvSpPr>
          <p:cNvPr id="5" name="Picture Placeholder 4">
            <a:extLst>
              <a:ext uri="{FF2B5EF4-FFF2-40B4-BE49-F238E27FC236}">
                <a16:creationId xmlns:a16="http://schemas.microsoft.com/office/drawing/2014/main" id="{683FB349-AC61-548D-5D7E-37990D16B7AE}"/>
              </a:ext>
            </a:extLst>
          </p:cNvPr>
          <p:cNvSpPr>
            <a:spLocks noGrp="1"/>
          </p:cNvSpPr>
          <p:nvPr>
            <p:ph type="pic" sz="quarter" idx="10"/>
          </p:nvPr>
        </p:nvSpPr>
        <p:spPr>
          <a:xfrm>
            <a:off x="702470" y="310243"/>
            <a:ext cx="10786264" cy="4716745"/>
          </a:xfrm>
        </p:spPr>
        <p:txBody>
          <a:bodyPr>
            <a:normAutofit/>
          </a:bodyPr>
          <a:lstStyle>
            <a:lvl1pPr marL="0" indent="0" algn="ctr">
              <a:buNone/>
              <a:defRPr sz="2000">
                <a:solidFill>
                  <a:schemeClr val="tx1"/>
                </a:solidFill>
              </a:defRPr>
            </a:lvl1pPr>
          </a:lstStyle>
          <a:p>
            <a:r>
              <a:rPr lang="en-US"/>
              <a:t>Click icon to add picture</a:t>
            </a:r>
          </a:p>
        </p:txBody>
      </p:sp>
      <p:sp>
        <p:nvSpPr>
          <p:cNvPr id="13" name="Text Placeholder 11">
            <a:extLst>
              <a:ext uri="{FF2B5EF4-FFF2-40B4-BE49-F238E27FC236}">
                <a16:creationId xmlns:a16="http://schemas.microsoft.com/office/drawing/2014/main" id="{F08933BF-A0AD-9306-66A0-8F4D312552F8}"/>
              </a:ext>
            </a:extLst>
          </p:cNvPr>
          <p:cNvSpPr>
            <a:spLocks noGrp="1"/>
          </p:cNvSpPr>
          <p:nvPr>
            <p:ph type="body" sz="quarter" idx="13" hasCustomPrompt="1"/>
          </p:nvPr>
        </p:nvSpPr>
        <p:spPr>
          <a:xfrm>
            <a:off x="702468" y="5883730"/>
            <a:ext cx="9613383" cy="664027"/>
          </a:xfrm>
        </p:spPr>
        <p:txBody>
          <a:bodyPr lIns="0" anchor="t">
            <a:normAutofit/>
          </a:bodyPr>
          <a:lstStyle>
            <a:lvl1pPr marL="0" indent="0" algn="l">
              <a:buNone/>
              <a:defRPr lang="en-US" sz="1400" b="0" kern="1200" spc="0" baseline="0" dirty="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a:t>Click to add subtitle</a:t>
            </a:r>
          </a:p>
        </p:txBody>
      </p:sp>
      <p:pic>
        <p:nvPicPr>
          <p:cNvPr id="12" name="Graphic 11">
            <a:extLst>
              <a:ext uri="{FF2B5EF4-FFF2-40B4-BE49-F238E27FC236}">
                <a16:creationId xmlns:a16="http://schemas.microsoft.com/office/drawing/2014/main" id="{E11C231F-6109-C5C5-47F4-03434EDB97DF}"/>
              </a:ext>
            </a:extLst>
          </p:cNvPr>
          <p:cNvPicPr>
            <a:picLocks noChangeAspect="1"/>
          </p:cNvPicPr>
          <p:nvPr userDrawn="1"/>
        </p:nvPicPr>
        <p:blipFill rotWithShape="1">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t="26856" r="430" b="-4515"/>
          <a:stretch/>
        </p:blipFill>
        <p:spPr>
          <a:xfrm rot="5400000">
            <a:off x="10557245" y="4925010"/>
            <a:ext cx="1227349" cy="2042160"/>
          </a:xfrm>
          <a:prstGeom prst="rect">
            <a:avLst/>
          </a:prstGeom>
        </p:spPr>
      </p:pic>
    </p:spTree>
    <p:extLst>
      <p:ext uri="{BB962C8B-B14F-4D97-AF65-F5344CB8AC3E}">
        <p14:creationId xmlns:p14="http://schemas.microsoft.com/office/powerpoint/2010/main" val="390939930"/>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AA8595-5E1A-945B-48C0-A787C7AB3C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3A6D0E-99FB-9E9C-1CDE-F0C4727EB5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891B16-3DFB-505A-9B6D-A3F8632A20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E32DAAB-1D55-4415-AB44-B6515C192A86}" type="datetimeFigureOut">
              <a:rPr lang="en-US" smtClean="0"/>
              <a:t>10/6/24</a:t>
            </a:fld>
            <a:endParaRPr lang="en-US"/>
          </a:p>
        </p:txBody>
      </p:sp>
      <p:sp>
        <p:nvSpPr>
          <p:cNvPr id="5" name="Footer Placeholder 4">
            <a:extLst>
              <a:ext uri="{FF2B5EF4-FFF2-40B4-BE49-F238E27FC236}">
                <a16:creationId xmlns:a16="http://schemas.microsoft.com/office/drawing/2014/main" id="{59E23EA5-DB4A-74DA-ED8F-F7874CF041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BF8F339-2527-B263-0B79-347AAB28C5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533B302-7AB2-46D1-9DDF-1AE20667F398}" type="slidenum">
              <a:rPr lang="en-US" smtClean="0"/>
              <a:t>‹#›</a:t>
            </a:fld>
            <a:endParaRPr lang="en-US"/>
          </a:p>
        </p:txBody>
      </p:sp>
    </p:spTree>
    <p:extLst>
      <p:ext uri="{BB962C8B-B14F-4D97-AF65-F5344CB8AC3E}">
        <p14:creationId xmlns:p14="http://schemas.microsoft.com/office/powerpoint/2010/main" val="4095902586"/>
      </p:ext>
    </p:extLst>
  </p:cSld>
  <p:clrMap bg1="lt1" tx1="dk1" bg2="lt2" tx2="dk2" accent1="accent1" accent2="accent2" accent3="accent3" accent4="accent4" accent5="accent5" accent6="accent6" hlink="hlink" folHlink="folHlink"/>
  <p:sldLayoutIdLst>
    <p:sldLayoutId id="2147483649" r:id="rId1"/>
    <p:sldLayoutId id="2147483667" r:id="rId2"/>
    <p:sldLayoutId id="2147483668" r:id="rId3"/>
    <p:sldLayoutId id="2147483660" r:id="rId4"/>
    <p:sldLayoutId id="2147483661" r:id="rId5"/>
    <p:sldLayoutId id="2147483664" r:id="rId6"/>
    <p:sldLayoutId id="2147483666" r:id="rId7"/>
  </p:sldLayoutIdLst>
  <p:txStyles>
    <p:titleStyle>
      <a:lvl1pPr algn="l" defTabSz="914400" rtl="0" eaLnBrk="1" latinLnBrk="0" hangingPunct="1">
        <a:lnSpc>
          <a:spcPct val="90000"/>
        </a:lnSpc>
        <a:spcBef>
          <a:spcPct val="0"/>
        </a:spcBef>
        <a:buNone/>
        <a:defRPr sz="3600" kern="1200" spc="100" baseline="0">
          <a:solidFill>
            <a:schemeClr val="accent5"/>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5"/>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5"/>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5"/>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5"/>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5.xml"/><Relationship Id="rId6" Type="http://schemas.openxmlformats.org/officeDocument/2006/relationships/image" Target="../media/image25.jpeg"/><Relationship Id="rId5" Type="http://schemas.openxmlformats.org/officeDocument/2006/relationships/image" Target="../media/image17.sv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9.png"/><Relationship Id="rId7" Type="http://schemas.openxmlformats.org/officeDocument/2006/relationships/image" Target="../media/image16.png"/><Relationship Id="rId2" Type="http://schemas.openxmlformats.org/officeDocument/2006/relationships/image" Target="../media/image18.png"/><Relationship Id="rId1" Type="http://schemas.openxmlformats.org/officeDocument/2006/relationships/slideLayout" Target="../slideLayouts/slideLayout3.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22.png"/><Relationship Id="rId7" Type="http://schemas.openxmlformats.org/officeDocument/2006/relationships/image" Target="../media/image16.png"/><Relationship Id="rId2" Type="http://schemas.openxmlformats.org/officeDocument/2006/relationships/image" Target="../media/image21.png"/><Relationship Id="rId1" Type="http://schemas.openxmlformats.org/officeDocument/2006/relationships/slideLayout" Target="../slideLayouts/slideLayout1.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747A8-8328-533B-2340-744B0E32392A}"/>
              </a:ext>
            </a:extLst>
          </p:cNvPr>
          <p:cNvSpPr>
            <a:spLocks noGrp="1"/>
          </p:cNvSpPr>
          <p:nvPr>
            <p:ph type="ctrTitle"/>
          </p:nvPr>
        </p:nvSpPr>
        <p:spPr>
          <a:xfrm>
            <a:off x="709037" y="3932772"/>
            <a:ext cx="10789219" cy="1950959"/>
          </a:xfrm>
        </p:spPr>
        <p:txBody>
          <a:bodyPr/>
          <a:lstStyle/>
          <a:p>
            <a:pPr algn="ctr"/>
            <a:r>
              <a:rPr lang="en-US" sz="3800" b="1" i="1">
                <a:latin typeface="Aptos Serif"/>
                <a:ea typeface="+mj-lt"/>
                <a:cs typeface="+mj-lt"/>
              </a:rPr>
              <a:t>Monarch Butterflies in Peril: A Data-Driven Approach to Protecting Pollinators</a:t>
            </a:r>
            <a:endParaRPr lang="en-US" sz="3800" b="1" i="1">
              <a:latin typeface="Aptos Serif"/>
              <a:cs typeface="Aptos Serif"/>
            </a:endParaRPr>
          </a:p>
        </p:txBody>
      </p:sp>
      <p:pic>
        <p:nvPicPr>
          <p:cNvPr id="6" name="Picture Placeholder 5" descr="13 Facts About Monarch Butterflies in North America">
            <a:extLst>
              <a:ext uri="{FF2B5EF4-FFF2-40B4-BE49-F238E27FC236}">
                <a16:creationId xmlns:a16="http://schemas.microsoft.com/office/drawing/2014/main" id="{AA131090-D207-C531-C793-C2DDB1639C55}"/>
              </a:ext>
            </a:extLst>
          </p:cNvPr>
          <p:cNvPicPr>
            <a:picLocks noGrp="1" noChangeAspect="1"/>
          </p:cNvPicPr>
          <p:nvPr>
            <p:ph type="pic" sz="quarter" idx="10"/>
          </p:nvPr>
        </p:nvPicPr>
        <p:blipFill>
          <a:blip r:embed="rId2">
            <a:alphaModFix amt="83000"/>
            <a:extLst>
              <a:ext uri="{BEBA8EAE-BF5A-486C-A8C5-ECC9F3942E4B}">
                <a14:imgProps xmlns:a14="http://schemas.microsoft.com/office/drawing/2010/main">
                  <a14:imgLayer r:embed="rId3">
                    <a14:imgEffect>
                      <a14:brightnessContrast contrast="12000"/>
                    </a14:imgEffect>
                  </a14:imgLayer>
                </a14:imgProps>
              </a:ext>
            </a:extLst>
          </a:blip>
          <a:srcRect t="23096" b="23096"/>
          <a:stretch/>
        </p:blipFill>
        <p:spPr>
          <a:xfrm>
            <a:off x="703263" y="309563"/>
            <a:ext cx="10785475" cy="3022600"/>
          </a:xfrm>
          <a:effectLst/>
        </p:spPr>
      </p:pic>
      <p:sp>
        <p:nvSpPr>
          <p:cNvPr id="4" name="Text Placeholder 3">
            <a:extLst>
              <a:ext uri="{FF2B5EF4-FFF2-40B4-BE49-F238E27FC236}">
                <a16:creationId xmlns:a16="http://schemas.microsoft.com/office/drawing/2014/main" id="{E7649A42-F0E4-A26B-33BC-2E7359C1EC48}"/>
              </a:ext>
            </a:extLst>
          </p:cNvPr>
          <p:cNvSpPr>
            <a:spLocks noGrp="1"/>
          </p:cNvSpPr>
          <p:nvPr>
            <p:ph type="body" sz="quarter" idx="13"/>
          </p:nvPr>
        </p:nvSpPr>
        <p:spPr>
          <a:xfrm>
            <a:off x="709036" y="5883730"/>
            <a:ext cx="10789228" cy="664027"/>
          </a:xfrm>
        </p:spPr>
        <p:txBody>
          <a:bodyPr>
            <a:normAutofit/>
          </a:bodyPr>
          <a:lstStyle/>
          <a:p>
            <a:pPr algn="ctr"/>
            <a:r>
              <a:rPr lang="en-US" sz="1600" i="1" spc="0">
                <a:latin typeface="Aptos Serif"/>
                <a:cs typeface="Aptos Serif"/>
              </a:rPr>
              <a:t>Hackers: Bella Griffith, Evan Griffith, Aishwarya Patel, Victor Robles Jr. </a:t>
            </a:r>
          </a:p>
          <a:p>
            <a:pPr algn="ctr"/>
            <a:r>
              <a:rPr lang="en-US" sz="1600" i="1">
                <a:latin typeface="Aptos Serif"/>
                <a:cs typeface="Aptos Serif"/>
              </a:rPr>
              <a:t>Beginner Track</a:t>
            </a:r>
          </a:p>
        </p:txBody>
      </p:sp>
      <p:sp>
        <p:nvSpPr>
          <p:cNvPr id="7" name="TextBox 6">
            <a:extLst>
              <a:ext uri="{FF2B5EF4-FFF2-40B4-BE49-F238E27FC236}">
                <a16:creationId xmlns:a16="http://schemas.microsoft.com/office/drawing/2014/main" id="{C863D5C0-1FEF-7DB8-A2EF-5586A1FDB010}"/>
              </a:ext>
            </a:extLst>
          </p:cNvPr>
          <p:cNvSpPr txBox="1"/>
          <p:nvPr/>
        </p:nvSpPr>
        <p:spPr>
          <a:xfrm>
            <a:off x="701430" y="3333464"/>
            <a:ext cx="10788205"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00">
                <a:solidFill>
                  <a:schemeClr val="accent1">
                    <a:lumMod val="40000"/>
                    <a:lumOff val="60000"/>
                  </a:schemeClr>
                </a:solidFill>
                <a:latin typeface="Aptos Serif"/>
                <a:cs typeface="Aptos Serif"/>
              </a:rPr>
              <a:t>Fig. 1: </a:t>
            </a:r>
            <a:r>
              <a:rPr lang="en-US" sz="700">
                <a:solidFill>
                  <a:schemeClr val="accent1">
                    <a:lumMod val="40000"/>
                    <a:lumOff val="60000"/>
                  </a:schemeClr>
                </a:solidFill>
                <a:latin typeface="Aptos Serif"/>
                <a:ea typeface="+mn-lt"/>
                <a:cs typeface="+mn-lt"/>
              </a:rPr>
              <a:t>“13 Facts about Monarch Butterflies in North America.” </a:t>
            </a:r>
            <a:r>
              <a:rPr lang="en-US" sz="700" i="1">
                <a:solidFill>
                  <a:schemeClr val="accent1">
                    <a:lumMod val="40000"/>
                    <a:lumOff val="60000"/>
                  </a:schemeClr>
                </a:solidFill>
                <a:latin typeface="Aptos Serif"/>
                <a:ea typeface="+mn-lt"/>
                <a:cs typeface="+mn-lt"/>
              </a:rPr>
              <a:t>Good Nature Travel Blog | Stories Are Made on Adventures</a:t>
            </a:r>
            <a:r>
              <a:rPr lang="en-US" sz="700">
                <a:solidFill>
                  <a:schemeClr val="accent1">
                    <a:lumMod val="40000"/>
                    <a:lumOff val="60000"/>
                  </a:schemeClr>
                </a:solidFill>
                <a:latin typeface="Aptos Serif"/>
                <a:ea typeface="+mn-lt"/>
                <a:cs typeface="+mn-lt"/>
              </a:rPr>
              <a:t>, 16 Aug. 2022, www.nathab.com/blog/monarch-butterfly-facts/. </a:t>
            </a:r>
          </a:p>
          <a:p>
            <a:endParaRPr lang="en-US"/>
          </a:p>
        </p:txBody>
      </p:sp>
    </p:spTree>
    <p:extLst>
      <p:ext uri="{BB962C8B-B14F-4D97-AF65-F5344CB8AC3E}">
        <p14:creationId xmlns:p14="http://schemas.microsoft.com/office/powerpoint/2010/main" val="19795819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F5A3F4A-CFB0-C003-2DAB-1E6365C029A5}"/>
              </a:ext>
            </a:extLst>
          </p:cNvPr>
          <p:cNvSpPr txBox="1"/>
          <p:nvPr/>
        </p:nvSpPr>
        <p:spPr>
          <a:xfrm>
            <a:off x="469125" y="461817"/>
            <a:ext cx="794327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a:latin typeface="Aptos Serif"/>
                <a:cs typeface="Aptos Serif"/>
              </a:rPr>
              <a:t>NOTABLE DATA DISCREPANCIES</a:t>
            </a:r>
          </a:p>
        </p:txBody>
      </p:sp>
      <p:pic>
        <p:nvPicPr>
          <p:cNvPr id="7" name="Picture 6" descr="A map of the united states with a green state&#10;&#10;Description automatically generated">
            <a:extLst>
              <a:ext uri="{FF2B5EF4-FFF2-40B4-BE49-F238E27FC236}">
                <a16:creationId xmlns:a16="http://schemas.microsoft.com/office/drawing/2014/main" id="{6DF23B20-E7E3-76A7-0610-9CD33E411F61}"/>
              </a:ext>
            </a:extLst>
          </p:cNvPr>
          <p:cNvPicPr>
            <a:picLocks noChangeAspect="1"/>
          </p:cNvPicPr>
          <p:nvPr/>
        </p:nvPicPr>
        <p:blipFill>
          <a:blip r:embed="rId2"/>
          <a:stretch>
            <a:fillRect/>
          </a:stretch>
        </p:blipFill>
        <p:spPr>
          <a:xfrm>
            <a:off x="479675" y="1186805"/>
            <a:ext cx="5449747" cy="2582460"/>
          </a:xfrm>
          <a:prstGeom prst="rect">
            <a:avLst/>
          </a:prstGeom>
        </p:spPr>
      </p:pic>
      <p:sp>
        <p:nvSpPr>
          <p:cNvPr id="2" name="TextBox 1">
            <a:extLst>
              <a:ext uri="{FF2B5EF4-FFF2-40B4-BE49-F238E27FC236}">
                <a16:creationId xmlns:a16="http://schemas.microsoft.com/office/drawing/2014/main" id="{FE833F60-3328-6415-2D75-9C877B7B87C8}"/>
              </a:ext>
            </a:extLst>
          </p:cNvPr>
          <p:cNvSpPr txBox="1"/>
          <p:nvPr/>
        </p:nvSpPr>
        <p:spPr>
          <a:xfrm>
            <a:off x="475025" y="3769643"/>
            <a:ext cx="357225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12: </a:t>
            </a:r>
            <a:r>
              <a:rPr lang="en-US" sz="1400" i="1">
                <a:latin typeface="Aptos Serif"/>
                <a:ea typeface="+mn-lt"/>
                <a:cs typeface="+mn-lt"/>
              </a:rPr>
              <a:t>Glyphosate</a:t>
            </a:r>
            <a:endParaRPr lang="en-US" sz="1400" i="1">
              <a:latin typeface="Aptos Serif"/>
              <a:cs typeface="Aptos Serif"/>
            </a:endParaRPr>
          </a:p>
        </p:txBody>
      </p:sp>
      <p:sp>
        <p:nvSpPr>
          <p:cNvPr id="3" name="TextBox 2">
            <a:extLst>
              <a:ext uri="{FF2B5EF4-FFF2-40B4-BE49-F238E27FC236}">
                <a16:creationId xmlns:a16="http://schemas.microsoft.com/office/drawing/2014/main" id="{255F8EAD-4FD1-EE03-F2D9-B6FC243E6AA0}"/>
              </a:ext>
            </a:extLst>
          </p:cNvPr>
          <p:cNvSpPr txBox="1"/>
          <p:nvPr/>
        </p:nvSpPr>
        <p:spPr>
          <a:xfrm>
            <a:off x="464936" y="4080075"/>
            <a:ext cx="5459390" cy="21236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200">
                <a:latin typeface="Aptos Serif"/>
                <a:ea typeface="+mn-lt"/>
                <a:cs typeface="+mn-lt"/>
              </a:rPr>
              <a:t>Glyphosate, the active ingredient in "Roundup," is widely used to control broadleaf weeds and grasses and was registered in the U.S. in 1974.</a:t>
            </a:r>
            <a:endParaRPr lang="en-US" sz="1200">
              <a:latin typeface="Aptos Serif"/>
              <a:cs typeface="Aptos Serif"/>
            </a:endParaRPr>
          </a:p>
          <a:p>
            <a:pPr marL="285750" indent="-285750">
              <a:buFont typeface="Arial"/>
              <a:buChar char="•"/>
            </a:pPr>
            <a:endParaRPr lang="en-US" sz="1200">
              <a:latin typeface="Aptos Serif"/>
              <a:ea typeface="+mn-lt"/>
              <a:cs typeface="+mn-lt"/>
            </a:endParaRPr>
          </a:p>
          <a:p>
            <a:pPr marL="285750" indent="-285750">
              <a:buFont typeface="Arial"/>
              <a:buChar char="•"/>
            </a:pPr>
            <a:r>
              <a:rPr lang="en-US" sz="1200">
                <a:latin typeface="Aptos Serif"/>
                <a:ea typeface="+mn-lt"/>
                <a:cs typeface="+mn-lt"/>
              </a:rPr>
              <a:t>In 2020, the EPA confirmed that glyphosate poses no significant health risks and is unlikely to cause cancer, though it can harm non-target plants through spray drift.</a:t>
            </a:r>
          </a:p>
          <a:p>
            <a:pPr marL="285750" indent="-285750">
              <a:buFont typeface="Arial"/>
              <a:buChar char="•"/>
            </a:pPr>
            <a:endParaRPr lang="en-US" sz="1200">
              <a:latin typeface="Aptos Serif"/>
              <a:ea typeface="+mn-lt"/>
              <a:cs typeface="+mn-lt"/>
            </a:endParaRPr>
          </a:p>
          <a:p>
            <a:pPr marL="285750" indent="-285750">
              <a:buFont typeface="Arial"/>
              <a:buChar char="•"/>
            </a:pPr>
            <a:r>
              <a:rPr lang="en-US" sz="1200">
                <a:latin typeface="Aptos Serif"/>
                <a:ea typeface="+mn-lt"/>
                <a:cs typeface="+mn-lt"/>
              </a:rPr>
              <a:t>A 2022 court ruling vacated the EPA's human health assessment, prompting a review of ecological risks under the Endangered Species Act.</a:t>
            </a:r>
            <a:endParaRPr lang="en-US">
              <a:latin typeface="Aptos Serif"/>
              <a:ea typeface="+mn-lt"/>
              <a:cs typeface="+mn-lt"/>
            </a:endParaRPr>
          </a:p>
          <a:p>
            <a:endParaRPr lang="en-US" sz="1200">
              <a:latin typeface="Aptos Serif"/>
              <a:cs typeface="Aptos Serif"/>
            </a:endParaRPr>
          </a:p>
        </p:txBody>
      </p:sp>
      <p:sp>
        <p:nvSpPr>
          <p:cNvPr id="5" name="TextBox 4">
            <a:extLst>
              <a:ext uri="{FF2B5EF4-FFF2-40B4-BE49-F238E27FC236}">
                <a16:creationId xmlns:a16="http://schemas.microsoft.com/office/drawing/2014/main" id="{07EF1B67-7261-FF1C-133A-73E2A29EC3A2}"/>
              </a:ext>
            </a:extLst>
          </p:cNvPr>
          <p:cNvSpPr txBox="1"/>
          <p:nvPr/>
        </p:nvSpPr>
        <p:spPr>
          <a:xfrm>
            <a:off x="6098143" y="1179974"/>
            <a:ext cx="5704387" cy="41549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200">
                <a:latin typeface="Aptos Serif"/>
                <a:ea typeface="+mn-lt"/>
                <a:cs typeface="+mn-lt"/>
              </a:rPr>
              <a:t>European countries like Germany plan to ban glyphosate for household use, with a complete ban by year-end.</a:t>
            </a:r>
            <a:endParaRPr lang="en-US">
              <a:latin typeface="Aptos Serif"/>
              <a:ea typeface="+mn-lt"/>
              <a:cs typeface="+mn-lt"/>
            </a:endParaRPr>
          </a:p>
          <a:p>
            <a:pPr marL="285750" indent="-285750">
              <a:buFont typeface="Arial"/>
              <a:buChar char="•"/>
            </a:pPr>
            <a:endParaRPr lang="en-US" sz="1200">
              <a:latin typeface="Aptos Serif"/>
              <a:ea typeface="+mn-lt"/>
              <a:cs typeface="+mn-lt"/>
            </a:endParaRPr>
          </a:p>
          <a:p>
            <a:pPr marL="285750" indent="-285750">
              <a:buFont typeface="Arial"/>
              <a:buChar char="•"/>
            </a:pPr>
            <a:r>
              <a:rPr lang="en-US" sz="1200">
                <a:latin typeface="Aptos Serif"/>
                <a:ea typeface="+mn-lt"/>
                <a:cs typeface="+mn-lt"/>
              </a:rPr>
              <a:t>In the U.S., lawsuits over cancer risks have led to bans or restrictions in cities like Los Angeles, New York City, Miami, Austin, and Chicago.</a:t>
            </a:r>
            <a:endParaRPr lang="en-US">
              <a:latin typeface="Aptos Serif"/>
              <a:ea typeface="+mn-lt"/>
              <a:cs typeface="+mn-lt"/>
            </a:endParaRPr>
          </a:p>
          <a:p>
            <a:pPr marL="285750" indent="-285750">
              <a:buFont typeface="Arial"/>
              <a:buChar char="•"/>
            </a:pPr>
            <a:endParaRPr lang="en-US" sz="1200">
              <a:latin typeface="Aptos Serif"/>
              <a:ea typeface="+mn-lt"/>
              <a:cs typeface="+mn-lt"/>
            </a:endParaRPr>
          </a:p>
          <a:p>
            <a:pPr marL="285750" indent="-285750">
              <a:buFont typeface="Arial"/>
              <a:buChar char="•"/>
            </a:pPr>
            <a:r>
              <a:rPr lang="en-US" sz="1200">
                <a:latin typeface="Aptos Serif"/>
                <a:ea typeface="+mn-lt"/>
                <a:cs typeface="+mn-lt"/>
              </a:rPr>
              <a:t>Latin American and Asian countries have adopted varying stances on glyphosate, with some imposing and others lifting bans.</a:t>
            </a:r>
            <a:endParaRPr lang="en-US">
              <a:latin typeface="Aptos Serif"/>
              <a:ea typeface="+mn-lt"/>
              <a:cs typeface="+mn-lt"/>
            </a:endParaRPr>
          </a:p>
          <a:p>
            <a:pPr marL="285750" indent="-285750">
              <a:buFont typeface="Arial"/>
              <a:buChar char="•"/>
            </a:pPr>
            <a:endParaRPr lang="en-US" sz="1200">
              <a:latin typeface="Aptos Serif"/>
              <a:ea typeface="+mn-lt"/>
              <a:cs typeface="+mn-lt"/>
            </a:endParaRPr>
          </a:p>
          <a:p>
            <a:pPr marL="285750" indent="-285750">
              <a:buFont typeface="Arial"/>
              <a:buChar char="•"/>
            </a:pPr>
            <a:r>
              <a:rPr lang="en-US" sz="1200">
                <a:latin typeface="Aptos Serif"/>
                <a:ea typeface="+mn-lt"/>
                <a:cs typeface="+mn-lt"/>
              </a:rPr>
              <a:t>The legal and regulatory landscape remains dynamic, with ongoing lawsuits and reviews shaping future decisions.</a:t>
            </a:r>
            <a:endParaRPr lang="en-US">
              <a:latin typeface="Aptos Serif"/>
              <a:ea typeface="+mn-lt"/>
              <a:cs typeface="+mn-lt"/>
            </a:endParaRPr>
          </a:p>
          <a:p>
            <a:endParaRPr lang="en-US" sz="1200">
              <a:latin typeface="Aptos Serif"/>
              <a:cs typeface="Aptos Serif"/>
            </a:endParaRPr>
          </a:p>
          <a:p>
            <a:pPr>
              <a:lnSpc>
                <a:spcPct val="150000"/>
              </a:lnSpc>
            </a:pPr>
            <a:endParaRPr lang="en-US" sz="1200">
              <a:latin typeface="Aptos Serif"/>
              <a:ea typeface="+mn-lt"/>
              <a:cs typeface="+mn-lt"/>
            </a:endParaRPr>
          </a:p>
          <a:p>
            <a:pPr>
              <a:lnSpc>
                <a:spcPct val="150000"/>
              </a:lnSpc>
            </a:pPr>
            <a:r>
              <a:rPr lang="en-US" sz="1200">
                <a:latin typeface="Aptos Serif"/>
                <a:ea typeface="+mn-lt"/>
                <a:cs typeface="+mn-lt"/>
              </a:rPr>
              <a:t>Upon reviewing the dataset, we found that glyphosate data is limited to Missouri, unlike the broader coverage for other pesticides. This may be due to limited data availability despite glyphosate's widespread use, incomplete collection, processing errors, or differences in state regulations and reporting. Additionally, potential data biases or instances of falsification could be factors.</a:t>
            </a:r>
            <a:endParaRPr lang="en-US">
              <a:latin typeface="Aptos Serif"/>
              <a:ea typeface="+mn-lt"/>
              <a:cs typeface="+mn-lt"/>
            </a:endParaRPr>
          </a:p>
          <a:p>
            <a:endParaRPr lang="en-US" sz="1200"/>
          </a:p>
        </p:txBody>
      </p:sp>
    </p:spTree>
    <p:extLst>
      <p:ext uri="{BB962C8B-B14F-4D97-AF65-F5344CB8AC3E}">
        <p14:creationId xmlns:p14="http://schemas.microsoft.com/office/powerpoint/2010/main" val="100301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58D2C-BBDE-B088-14ED-1172AC06FF7E}"/>
              </a:ext>
            </a:extLst>
          </p:cNvPr>
          <p:cNvSpPr>
            <a:spLocks noGrp="1"/>
          </p:cNvSpPr>
          <p:nvPr>
            <p:ph type="ctrTitle"/>
          </p:nvPr>
        </p:nvSpPr>
        <p:spPr>
          <a:xfrm>
            <a:off x="515508" y="600982"/>
            <a:ext cx="7410264" cy="1902327"/>
          </a:xfrm>
        </p:spPr>
        <p:txBody>
          <a:bodyPr/>
          <a:lstStyle/>
          <a:p>
            <a:r>
              <a:rPr lang="en-US" sz="3200" i="1">
                <a:latin typeface="Aptos Serif"/>
                <a:cs typeface="Aptos Serif"/>
              </a:rPr>
              <a:t>HOW IT WORKS</a:t>
            </a:r>
          </a:p>
        </p:txBody>
      </p:sp>
      <p:sp>
        <p:nvSpPr>
          <p:cNvPr id="5" name="TextBox 4">
            <a:extLst>
              <a:ext uri="{FF2B5EF4-FFF2-40B4-BE49-F238E27FC236}">
                <a16:creationId xmlns:a16="http://schemas.microsoft.com/office/drawing/2014/main" id="{E66152A1-5D13-F842-4E95-ADB75A7CBC42}"/>
              </a:ext>
            </a:extLst>
          </p:cNvPr>
          <p:cNvSpPr txBox="1"/>
          <p:nvPr/>
        </p:nvSpPr>
        <p:spPr>
          <a:xfrm>
            <a:off x="130641" y="1229032"/>
            <a:ext cx="5828799" cy="53091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US" sz="1200" dirty="0">
                <a:latin typeface="Aptos Serif"/>
                <a:ea typeface="+mn-lt"/>
                <a:cs typeface="+mn-lt"/>
              </a:rPr>
              <a:t>Developed a program using Python and libraries like Pandas, </a:t>
            </a:r>
            <a:r>
              <a:rPr lang="en-US" sz="1200" dirty="0" err="1">
                <a:latin typeface="Aptos Serif"/>
                <a:ea typeface="+mn-lt"/>
                <a:cs typeface="+mn-lt"/>
              </a:rPr>
              <a:t>Plotly</a:t>
            </a:r>
            <a:r>
              <a:rPr lang="en-US" sz="1200" dirty="0">
                <a:latin typeface="Aptos Serif"/>
                <a:ea typeface="+mn-lt"/>
                <a:cs typeface="+mn-lt"/>
              </a:rPr>
              <a:t>, and Matplotlib to raise awareness about pesticide impacts on Monarch butterflies and other pollinators.</a:t>
            </a:r>
            <a:endParaRPr lang="en-US" dirty="0"/>
          </a:p>
          <a:p>
            <a:pPr marL="285750" indent="-285750">
              <a:lnSpc>
                <a:spcPct val="150000"/>
              </a:lnSpc>
              <a:buFont typeface="Arial"/>
              <a:buChar char="•"/>
            </a:pPr>
            <a:r>
              <a:rPr lang="en-US" sz="1200">
                <a:latin typeface="Aptos Serif"/>
                <a:ea typeface="+mn-lt"/>
                <a:cs typeface="+mn-lt"/>
              </a:rPr>
              <a:t>The project analyzes extensive pesticide use data across the United States, organized by state, allowing users to view pesticide concentrations.</a:t>
            </a:r>
          </a:p>
          <a:p>
            <a:pPr marL="285750" indent="-285750">
              <a:lnSpc>
                <a:spcPct val="150000"/>
              </a:lnSpc>
              <a:buFont typeface="Arial"/>
              <a:buChar char="•"/>
            </a:pPr>
            <a:r>
              <a:rPr lang="en-US" sz="1200">
                <a:latin typeface="Aptos Serif"/>
                <a:ea typeface="+mn-lt"/>
                <a:cs typeface="Aptos Serif"/>
              </a:rPr>
              <a:t>The </a:t>
            </a:r>
            <a:r>
              <a:rPr lang="en-US" sz="1200">
                <a:latin typeface="Aptos Serif"/>
                <a:ea typeface="+mn-lt"/>
                <a:cs typeface="+mn-lt"/>
              </a:rPr>
              <a:t>Python application that enables users to view the concentration of various pesticides by state.  </a:t>
            </a:r>
          </a:p>
          <a:p>
            <a:pPr marL="285750" indent="-285750">
              <a:lnSpc>
                <a:spcPct val="150000"/>
              </a:lnSpc>
              <a:buFont typeface="Arial"/>
              <a:buChar char="•"/>
            </a:pPr>
            <a:endParaRPr lang="en-US" sz="1200">
              <a:latin typeface="Aptos Serif"/>
              <a:ea typeface="+mn-lt"/>
              <a:cs typeface="+mn-lt"/>
            </a:endParaRPr>
          </a:p>
          <a:p>
            <a:pPr>
              <a:lnSpc>
                <a:spcPct val="150000"/>
              </a:lnSpc>
            </a:pPr>
            <a:r>
              <a:rPr lang="en-US" sz="1200" b="1">
                <a:latin typeface="Aptos Serif"/>
                <a:ea typeface="+mn-lt"/>
                <a:cs typeface="+mn-lt"/>
              </a:rPr>
              <a:t>Limitations:</a:t>
            </a:r>
          </a:p>
          <a:p>
            <a:pPr marL="285750" indent="-285750">
              <a:lnSpc>
                <a:spcPct val="150000"/>
              </a:lnSpc>
              <a:buFont typeface="Arial"/>
              <a:buChar char="•"/>
            </a:pPr>
            <a:r>
              <a:rPr lang="en-US" sz="1200">
                <a:latin typeface="Aptos Serif"/>
                <a:ea typeface="+mn-lt"/>
                <a:cs typeface="+mn-lt"/>
              </a:rPr>
              <a:t>USDA pesticide data is incomplete, especially for lesser-known or recently banned chemicals, with some states lacking data for certain pesticides.</a:t>
            </a:r>
          </a:p>
          <a:p>
            <a:pPr marL="285750" indent="-285750">
              <a:lnSpc>
                <a:spcPct val="150000"/>
              </a:lnSpc>
              <a:buFont typeface="Arial"/>
              <a:buChar char="•"/>
            </a:pPr>
            <a:r>
              <a:rPr lang="en-US" sz="1200">
                <a:latin typeface="Aptos Serif"/>
                <a:ea typeface="+mn-lt"/>
                <a:cs typeface="+mn-lt"/>
              </a:rPr>
              <a:t>Data from Journey North relies on voluntary surveys, which may introduce errors and biases, leading to an incomplete representation of the populations involved.</a:t>
            </a:r>
          </a:p>
          <a:p>
            <a:pPr>
              <a:lnSpc>
                <a:spcPct val="150000"/>
              </a:lnSpc>
            </a:pPr>
            <a:endParaRPr lang="en-US" sz="1200">
              <a:latin typeface="Aptos Serif"/>
              <a:ea typeface="+mn-lt"/>
              <a:cs typeface="Aptos Serif"/>
            </a:endParaRPr>
          </a:p>
          <a:p>
            <a:pPr>
              <a:lnSpc>
                <a:spcPct val="150000"/>
              </a:lnSpc>
            </a:pPr>
            <a:endParaRPr lang="en-US" sz="1400">
              <a:solidFill>
                <a:srgbClr val="F0F6FC"/>
              </a:solidFill>
              <a:latin typeface="Gill Sans Nova Light"/>
            </a:endParaRPr>
          </a:p>
          <a:p>
            <a:br>
              <a:rPr lang="en-US"/>
            </a:br>
            <a:endParaRPr lang="en-US"/>
          </a:p>
          <a:p>
            <a:endParaRPr lang="en-US" sz="1200">
              <a:solidFill>
                <a:srgbClr val="F0F6FC"/>
              </a:solidFill>
            </a:endParaRPr>
          </a:p>
        </p:txBody>
      </p:sp>
      <p:sp>
        <p:nvSpPr>
          <p:cNvPr id="3" name="TextBox 2">
            <a:extLst>
              <a:ext uri="{FF2B5EF4-FFF2-40B4-BE49-F238E27FC236}">
                <a16:creationId xmlns:a16="http://schemas.microsoft.com/office/drawing/2014/main" id="{93DE14BB-20A7-AA6A-37FA-9A5292E8D92A}"/>
              </a:ext>
            </a:extLst>
          </p:cNvPr>
          <p:cNvSpPr txBox="1"/>
          <p:nvPr/>
        </p:nvSpPr>
        <p:spPr>
          <a:xfrm>
            <a:off x="6341806" y="1229031"/>
            <a:ext cx="5481483"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sz="1400" b="1">
                <a:latin typeface="Aptos Serif"/>
                <a:cs typeface="Aptos Serif"/>
              </a:rPr>
              <a:t>Instructions:</a:t>
            </a:r>
            <a:endParaRPr lang="en-US" sz="1400" b="1"/>
          </a:p>
          <a:p>
            <a:pPr marL="228600" indent="-228600">
              <a:lnSpc>
                <a:spcPct val="150000"/>
              </a:lnSpc>
              <a:buAutoNum type="arabicPeriod"/>
            </a:pPr>
            <a:r>
              <a:rPr lang="en-US" sz="1200" b="1">
                <a:solidFill>
                  <a:srgbClr val="F0F6FC"/>
                </a:solidFill>
                <a:latin typeface="Aptos Serif"/>
                <a:ea typeface="+mn-lt"/>
                <a:cs typeface="+mn-lt"/>
              </a:rPr>
              <a:t>Extract the ZIP file: </a:t>
            </a:r>
            <a:r>
              <a:rPr lang="en-US" sz="1200">
                <a:solidFill>
                  <a:srgbClr val="F0F6FC"/>
                </a:solidFill>
                <a:latin typeface="Aptos Serif"/>
                <a:ea typeface="+mn-lt"/>
                <a:cs typeface="+mn-lt"/>
              </a:rPr>
              <a:t>Extract the contents of the ZIP file to a directory on your computer.</a:t>
            </a:r>
            <a:endParaRPr lang="en-US" sz="1200">
              <a:latin typeface="Aptos Serif"/>
              <a:cs typeface="Aptos Serif"/>
            </a:endParaRPr>
          </a:p>
          <a:p>
            <a:pPr marL="285750" indent="-285750">
              <a:lnSpc>
                <a:spcPct val="150000"/>
              </a:lnSpc>
              <a:buAutoNum type="arabicPeriod"/>
            </a:pPr>
            <a:r>
              <a:rPr lang="en-US" sz="1200" b="1">
                <a:solidFill>
                  <a:srgbClr val="F0F6FC"/>
                </a:solidFill>
                <a:latin typeface="Aptos Serif"/>
                <a:ea typeface="+mn-lt"/>
                <a:cs typeface="+mn-lt"/>
              </a:rPr>
              <a:t>Navigate to the directory:</a:t>
            </a:r>
            <a:r>
              <a:rPr lang="en-US" sz="1200">
                <a:solidFill>
                  <a:srgbClr val="F0F6FC"/>
                </a:solidFill>
                <a:latin typeface="Aptos Serif"/>
                <a:ea typeface="+mn-lt"/>
                <a:cs typeface="+mn-lt"/>
              </a:rPr>
              <a:t> Open a terminal or command prompt and navigate to the directory where you extracted the files.</a:t>
            </a:r>
            <a:endParaRPr lang="en-US" sz="1200">
              <a:latin typeface="Aptos Serif"/>
              <a:cs typeface="Aptos Serif"/>
            </a:endParaRPr>
          </a:p>
          <a:p>
            <a:pPr marL="285750" indent="-285750">
              <a:lnSpc>
                <a:spcPct val="150000"/>
              </a:lnSpc>
              <a:buAutoNum type="arabicPeriod"/>
            </a:pPr>
            <a:r>
              <a:rPr lang="en-US" sz="1200" b="1">
                <a:solidFill>
                  <a:srgbClr val="F0F6FC"/>
                </a:solidFill>
                <a:latin typeface="Aptos Serif"/>
                <a:ea typeface="+mn-lt"/>
                <a:cs typeface="+mn-lt"/>
              </a:rPr>
              <a:t>Run the Python script:</a:t>
            </a:r>
            <a:r>
              <a:rPr lang="en-US" sz="1200">
                <a:solidFill>
                  <a:srgbClr val="F0F6FC"/>
                </a:solidFill>
                <a:latin typeface="Aptos Serif"/>
                <a:ea typeface="+mn-lt"/>
                <a:cs typeface="+mn-lt"/>
              </a:rPr>
              <a:t> Execute the following command to run the Python script: </a:t>
            </a:r>
            <a:r>
              <a:rPr lang="en-US" sz="1200">
                <a:solidFill>
                  <a:srgbClr val="F0F6FC"/>
                </a:solidFill>
                <a:latin typeface="Aptos Serif"/>
                <a:cs typeface="Aptos Serif"/>
              </a:rPr>
              <a:t>python PesticideMapping.py</a:t>
            </a:r>
            <a:endParaRPr lang="en-US" sz="1200">
              <a:latin typeface="Aptos Serif"/>
              <a:cs typeface="Aptos Serif"/>
            </a:endParaRPr>
          </a:p>
          <a:p>
            <a:pPr marL="285750" indent="-285750">
              <a:lnSpc>
                <a:spcPct val="150000"/>
              </a:lnSpc>
              <a:buAutoNum type="arabicPeriod"/>
            </a:pPr>
            <a:r>
              <a:rPr lang="en-US" sz="1200" b="1">
                <a:solidFill>
                  <a:srgbClr val="F0F6FC"/>
                </a:solidFill>
                <a:latin typeface="Aptos Serif"/>
                <a:ea typeface="+mn-lt"/>
                <a:cs typeface="+mn-lt"/>
              </a:rPr>
              <a:t>Input the pesticide name:</a:t>
            </a:r>
            <a:r>
              <a:rPr lang="en-US" sz="1200">
                <a:solidFill>
                  <a:srgbClr val="F0F6FC"/>
                </a:solidFill>
                <a:latin typeface="Aptos Serif"/>
                <a:ea typeface="+mn-lt"/>
                <a:cs typeface="+mn-lt"/>
              </a:rPr>
              <a:t> When prompted, enter the name of the pesticide you want to visualize. The input is case-sensitive. Some notable pesticide names you can use are Atrazine, Chlorpyrifos, Imidacloprid, Thiamethoxam, Malathion, and Diazinon.</a:t>
            </a:r>
            <a:endParaRPr lang="en-US" sz="1200">
              <a:latin typeface="Aptos Serif"/>
              <a:cs typeface="Aptos Serif"/>
            </a:endParaRPr>
          </a:p>
          <a:p>
            <a:pPr marL="285750" indent="-285750">
              <a:lnSpc>
                <a:spcPct val="150000"/>
              </a:lnSpc>
              <a:buAutoNum type="arabicPeriod"/>
            </a:pPr>
            <a:r>
              <a:rPr lang="en-US" sz="1200" b="1">
                <a:solidFill>
                  <a:srgbClr val="F0F6FC"/>
                </a:solidFill>
                <a:latin typeface="Aptos Serif"/>
                <a:ea typeface="+mn-lt"/>
                <a:cs typeface="+mn-lt"/>
              </a:rPr>
              <a:t>View the map:</a:t>
            </a:r>
            <a:r>
              <a:rPr lang="en-US" sz="1200">
                <a:solidFill>
                  <a:srgbClr val="F0F6FC"/>
                </a:solidFill>
                <a:latin typeface="Aptos Serif"/>
                <a:ea typeface="+mn-lt"/>
                <a:cs typeface="+mn-lt"/>
              </a:rPr>
              <a:t> After entering the pesticide name, a map will be generated and displayed, showing the concentration of the selected pesticide by state.</a:t>
            </a:r>
            <a:endParaRPr lang="en-US">
              <a:latin typeface="Aptos Serif"/>
              <a:cs typeface="Aptos Serif"/>
            </a:endParaRPr>
          </a:p>
          <a:p>
            <a:pPr marL="285750" indent="-285750" algn="l">
              <a:lnSpc>
                <a:spcPct val="150000"/>
              </a:lnSpc>
              <a:buAutoNum type="arabicPeriod"/>
            </a:pPr>
            <a:endParaRPr lang="en-US" sz="1200">
              <a:solidFill>
                <a:srgbClr val="F0F6FC"/>
              </a:solidFill>
              <a:latin typeface="Aptos Serif"/>
            </a:endParaRPr>
          </a:p>
          <a:p>
            <a:pPr>
              <a:lnSpc>
                <a:spcPct val="150000"/>
              </a:lnSpc>
            </a:pPr>
            <a:r>
              <a:rPr lang="en-US" sz="1200">
                <a:solidFill>
                  <a:srgbClr val="F0F6FC"/>
                </a:solidFill>
                <a:latin typeface="Aptos Serif"/>
                <a:cs typeface="Aptos Serif"/>
              </a:rPr>
              <a:t>The files for this project are available on </a:t>
            </a:r>
            <a:r>
              <a:rPr lang="en-US" sz="1200" err="1">
                <a:solidFill>
                  <a:srgbClr val="F0F6FC"/>
                </a:solidFill>
                <a:latin typeface="Aptos Serif"/>
                <a:cs typeface="Aptos Serif"/>
              </a:rPr>
              <a:t>Github</a:t>
            </a:r>
            <a:r>
              <a:rPr lang="en-US" sz="1200">
                <a:solidFill>
                  <a:srgbClr val="F0F6FC"/>
                </a:solidFill>
                <a:latin typeface="Aptos Serif"/>
                <a:cs typeface="Aptos Serif"/>
              </a:rPr>
              <a:t>. </a:t>
            </a:r>
          </a:p>
          <a:p>
            <a:endParaRPr lang="en-US"/>
          </a:p>
        </p:txBody>
      </p:sp>
    </p:spTree>
    <p:extLst>
      <p:ext uri="{BB962C8B-B14F-4D97-AF65-F5344CB8AC3E}">
        <p14:creationId xmlns:p14="http://schemas.microsoft.com/office/powerpoint/2010/main" val="11322640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46B18-CE3B-5C4A-4E7D-BD709ECAEA22}"/>
              </a:ext>
            </a:extLst>
          </p:cNvPr>
          <p:cNvSpPr>
            <a:spLocks noGrp="1"/>
          </p:cNvSpPr>
          <p:nvPr>
            <p:ph type="ctrTitle"/>
          </p:nvPr>
        </p:nvSpPr>
        <p:spPr>
          <a:xfrm>
            <a:off x="616090" y="634360"/>
            <a:ext cx="5279231" cy="539762"/>
          </a:xfrm>
        </p:spPr>
        <p:txBody>
          <a:bodyPr/>
          <a:lstStyle/>
          <a:p>
            <a:r>
              <a:rPr lang="en-US" sz="3200" i="1">
                <a:latin typeface="Aptos Serif"/>
                <a:cs typeface="Aptos Serif"/>
              </a:rPr>
              <a:t>FINAL NOTE </a:t>
            </a:r>
          </a:p>
        </p:txBody>
      </p:sp>
      <p:sp>
        <p:nvSpPr>
          <p:cNvPr id="4" name="Text Placeholder 3">
            <a:extLst>
              <a:ext uri="{FF2B5EF4-FFF2-40B4-BE49-F238E27FC236}">
                <a16:creationId xmlns:a16="http://schemas.microsoft.com/office/drawing/2014/main" id="{05719E92-2240-CCF8-577A-D84799B80F98}"/>
              </a:ext>
            </a:extLst>
          </p:cNvPr>
          <p:cNvSpPr>
            <a:spLocks noGrp="1"/>
          </p:cNvSpPr>
          <p:nvPr>
            <p:ph type="body" sz="quarter" idx="13"/>
          </p:nvPr>
        </p:nvSpPr>
        <p:spPr>
          <a:xfrm>
            <a:off x="1120831" y="1309665"/>
            <a:ext cx="9949558" cy="4879607"/>
          </a:xfrm>
        </p:spPr>
        <p:txBody>
          <a:bodyPr/>
          <a:lstStyle/>
          <a:p>
            <a:pPr>
              <a:lnSpc>
                <a:spcPct val="150000"/>
              </a:lnSpc>
            </a:pPr>
            <a:r>
              <a:rPr lang="en-US">
                <a:latin typeface="Aptos Serif"/>
                <a:ea typeface="+mn-lt"/>
                <a:cs typeface="+mn-lt"/>
              </a:rPr>
              <a:t>Thank you for taking the time to review our presentation and explore our program. We hope it has provided valuable insight into the significant impact of pesticides on monarch butterflies and other essential pollinators. As we move forward, it's crucial to continue raising awareness and promoting efforts to protect these species. Every action—whether supporting pollinator-friendly practices or advocating for responsible pesticide use—contributes to the conservation of monarchs and other vital pollinators. Together, we can create a healthier environment for future generations.</a:t>
            </a:r>
            <a:endParaRPr lang="en-US"/>
          </a:p>
          <a:p>
            <a:pPr>
              <a:lnSpc>
                <a:spcPct val="150000"/>
              </a:lnSpc>
            </a:pPr>
            <a:endParaRPr lang="en-US" dirty="0">
              <a:latin typeface="Aptos Serif"/>
            </a:endParaRPr>
          </a:p>
          <a:p>
            <a:pPr>
              <a:lnSpc>
                <a:spcPct val="150000"/>
              </a:lnSpc>
            </a:pPr>
            <a:endParaRPr lang="en-US">
              <a:latin typeface="Aptos Serif"/>
              <a:cs typeface="Aptos Serif"/>
            </a:endParaRPr>
          </a:p>
          <a:p>
            <a:pPr>
              <a:lnSpc>
                <a:spcPct val="150000"/>
              </a:lnSpc>
            </a:pPr>
            <a:endParaRPr lang="en-US">
              <a:latin typeface="Aptos Serif"/>
              <a:cs typeface="Aptos Serif"/>
            </a:endParaRPr>
          </a:p>
        </p:txBody>
      </p:sp>
      <p:pic>
        <p:nvPicPr>
          <p:cNvPr id="5" name="Graphic 4" descr="Butterfly with solid fill">
            <a:extLst>
              <a:ext uri="{FF2B5EF4-FFF2-40B4-BE49-F238E27FC236}">
                <a16:creationId xmlns:a16="http://schemas.microsoft.com/office/drawing/2014/main" id="{CB72EED5-2603-3E3F-B956-B5511DAF725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8009" y="4042743"/>
            <a:ext cx="1821083" cy="1821084"/>
          </a:xfrm>
          <a:prstGeom prst="rect">
            <a:avLst/>
          </a:prstGeom>
        </p:spPr>
      </p:pic>
      <p:pic>
        <p:nvPicPr>
          <p:cNvPr id="9" name="Graphic 8" descr="Butterfly with solid fill">
            <a:extLst>
              <a:ext uri="{FF2B5EF4-FFF2-40B4-BE49-F238E27FC236}">
                <a16:creationId xmlns:a16="http://schemas.microsoft.com/office/drawing/2014/main" id="{7264A080-C60D-7717-88E1-52801415252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249302" y="4042741"/>
            <a:ext cx="1821083" cy="1821084"/>
          </a:xfrm>
          <a:prstGeom prst="rect">
            <a:avLst/>
          </a:prstGeom>
        </p:spPr>
      </p:pic>
      <p:pic>
        <p:nvPicPr>
          <p:cNvPr id="10" name="Picture 9" descr="13 Facts About Monarch Butterflies in North America">
            <a:extLst>
              <a:ext uri="{FF2B5EF4-FFF2-40B4-BE49-F238E27FC236}">
                <a16:creationId xmlns:a16="http://schemas.microsoft.com/office/drawing/2014/main" id="{78BC6BEF-09FB-91BD-58A4-FFE1AACC7992}"/>
              </a:ext>
            </a:extLst>
          </p:cNvPr>
          <p:cNvPicPr>
            <a:picLocks noChangeAspect="1"/>
          </p:cNvPicPr>
          <p:nvPr/>
        </p:nvPicPr>
        <p:blipFill>
          <a:blip r:embed="rId6"/>
          <a:stretch>
            <a:fillRect/>
          </a:stretch>
        </p:blipFill>
        <p:spPr>
          <a:xfrm>
            <a:off x="3255264" y="3464433"/>
            <a:ext cx="5705856" cy="2977134"/>
          </a:xfrm>
          <a:prstGeom prst="rect">
            <a:avLst/>
          </a:prstGeom>
        </p:spPr>
      </p:pic>
      <p:sp>
        <p:nvSpPr>
          <p:cNvPr id="12" name="TextBox 11">
            <a:extLst>
              <a:ext uri="{FF2B5EF4-FFF2-40B4-BE49-F238E27FC236}">
                <a16:creationId xmlns:a16="http://schemas.microsoft.com/office/drawing/2014/main" id="{8EB16C6D-6779-D465-84EA-CC1FCC5B5EF5}"/>
              </a:ext>
            </a:extLst>
          </p:cNvPr>
          <p:cNvSpPr txBox="1"/>
          <p:nvPr/>
        </p:nvSpPr>
        <p:spPr>
          <a:xfrm>
            <a:off x="3255263" y="6443472"/>
            <a:ext cx="5687568"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chemeClr val="accent1">
                    <a:lumMod val="40000"/>
                    <a:lumOff val="60000"/>
                  </a:schemeClr>
                </a:solidFill>
                <a:latin typeface="Aptos Serif"/>
                <a:ea typeface="+mn-lt"/>
                <a:cs typeface="+mn-lt"/>
              </a:rPr>
              <a:t>“13 Facts about Monarch Butterflies in North America.” </a:t>
            </a:r>
            <a:r>
              <a:rPr lang="en-US" sz="800" i="1">
                <a:solidFill>
                  <a:schemeClr val="accent1">
                    <a:lumMod val="40000"/>
                    <a:lumOff val="60000"/>
                  </a:schemeClr>
                </a:solidFill>
                <a:latin typeface="Aptos Serif"/>
                <a:ea typeface="+mn-lt"/>
                <a:cs typeface="+mn-lt"/>
              </a:rPr>
              <a:t>Good Nature Travel Blog | Stories Are Made on Adventures</a:t>
            </a:r>
            <a:r>
              <a:rPr lang="en-US" sz="800">
                <a:solidFill>
                  <a:schemeClr val="accent1">
                    <a:lumMod val="40000"/>
                    <a:lumOff val="60000"/>
                  </a:schemeClr>
                </a:solidFill>
                <a:latin typeface="Aptos Serif"/>
                <a:ea typeface="+mn-lt"/>
                <a:cs typeface="+mn-lt"/>
              </a:rPr>
              <a:t>, 16 Aug. 2022, www.nathab.com/blog/monarch-butterfly-facts/. </a:t>
            </a:r>
            <a:endParaRPr lang="en-US" sz="800">
              <a:solidFill>
                <a:schemeClr val="accent1">
                  <a:lumMod val="40000"/>
                  <a:lumOff val="60000"/>
                </a:schemeClr>
              </a:solidFill>
              <a:latin typeface="Aptos Serif"/>
            </a:endParaRPr>
          </a:p>
          <a:p>
            <a:pPr algn="l"/>
            <a:endParaRPr lang="en-US"/>
          </a:p>
        </p:txBody>
      </p:sp>
    </p:spTree>
    <p:extLst>
      <p:ext uri="{BB962C8B-B14F-4D97-AF65-F5344CB8AC3E}">
        <p14:creationId xmlns:p14="http://schemas.microsoft.com/office/powerpoint/2010/main" val="17507400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3B8A9-4BDA-3712-5EF5-B8A1A607F5D2}"/>
              </a:ext>
            </a:extLst>
          </p:cNvPr>
          <p:cNvSpPr>
            <a:spLocks noGrp="1"/>
          </p:cNvSpPr>
          <p:nvPr>
            <p:ph type="ctrTitle"/>
          </p:nvPr>
        </p:nvSpPr>
        <p:spPr>
          <a:xfrm>
            <a:off x="563924" y="430916"/>
            <a:ext cx="5279231" cy="539762"/>
          </a:xfrm>
        </p:spPr>
        <p:txBody>
          <a:bodyPr/>
          <a:lstStyle/>
          <a:p>
            <a:r>
              <a:rPr lang="en-US" sz="2400" i="1">
                <a:latin typeface="Aptos Serif"/>
                <a:cs typeface="Aptos Serif"/>
              </a:rPr>
              <a:t>WORKS CITED</a:t>
            </a:r>
          </a:p>
        </p:txBody>
      </p:sp>
      <p:sp>
        <p:nvSpPr>
          <p:cNvPr id="5" name="Text Placeholder 4">
            <a:extLst>
              <a:ext uri="{FF2B5EF4-FFF2-40B4-BE49-F238E27FC236}">
                <a16:creationId xmlns:a16="http://schemas.microsoft.com/office/drawing/2014/main" id="{1EA05825-68E0-7013-6DC4-7EB5FC691749}"/>
              </a:ext>
            </a:extLst>
          </p:cNvPr>
          <p:cNvSpPr>
            <a:spLocks noGrp="1"/>
          </p:cNvSpPr>
          <p:nvPr>
            <p:ph type="body" sz="quarter" idx="13"/>
          </p:nvPr>
        </p:nvSpPr>
        <p:spPr>
          <a:xfrm>
            <a:off x="702469" y="965367"/>
            <a:ext cx="10668100" cy="5582390"/>
          </a:xfrm>
        </p:spPr>
        <p:txBody>
          <a:bodyPr vert="horz" lIns="0" tIns="45720" rIns="91440" bIns="45720" rtlCol="0" anchor="t">
            <a:noAutofit/>
          </a:bodyPr>
          <a:lstStyle/>
          <a:p>
            <a:pPr>
              <a:lnSpc>
                <a:spcPct val="170000"/>
              </a:lnSpc>
            </a:pPr>
            <a:r>
              <a:rPr lang="en-US" sz="1000">
                <a:solidFill>
                  <a:schemeClr val="accent1">
                    <a:lumMod val="40000"/>
                    <a:lumOff val="60000"/>
                  </a:schemeClr>
                </a:solidFill>
                <a:latin typeface="Aptos Serif"/>
                <a:ea typeface="+mn-lt"/>
                <a:cs typeface="+mn-lt"/>
              </a:rPr>
              <a:t>“2,4-D.” </a:t>
            </a:r>
            <a:r>
              <a:rPr lang="en-US" sz="1000" i="1">
                <a:solidFill>
                  <a:schemeClr val="accent1">
                    <a:lumMod val="40000"/>
                    <a:lumOff val="60000"/>
                  </a:schemeClr>
                </a:solidFill>
                <a:latin typeface="Aptos Serif"/>
                <a:ea typeface="+mn-lt"/>
                <a:cs typeface="+mn-lt"/>
              </a:rPr>
              <a:t>National Pesticide Information Center</a:t>
            </a:r>
            <a:r>
              <a:rPr lang="en-US" sz="1000">
                <a:solidFill>
                  <a:schemeClr val="accent1">
                    <a:lumMod val="40000"/>
                    <a:lumOff val="60000"/>
                  </a:schemeClr>
                </a:solidFill>
                <a:latin typeface="Aptos Serif"/>
                <a:ea typeface="+mn-lt"/>
                <a:cs typeface="+mn-lt"/>
              </a:rPr>
              <a:t>, npic.orst.edu/factsheets/24Dgen.html. Accessed 6 Oct. 2024. </a:t>
            </a:r>
            <a:endParaRPr lang="en-US" sz="1000">
              <a:solidFill>
                <a:schemeClr val="accent1">
                  <a:lumMod val="40000"/>
                  <a:lumOff val="60000"/>
                </a:schemeClr>
              </a:solidFill>
              <a:latin typeface="Aptos Serif"/>
              <a:cs typeface="Aptos Serif"/>
            </a:endParaRPr>
          </a:p>
          <a:p>
            <a:pPr>
              <a:lnSpc>
                <a:spcPct val="170000"/>
              </a:lnSpc>
            </a:pPr>
            <a:r>
              <a:rPr lang="en-US" sz="1000" i="1">
                <a:solidFill>
                  <a:schemeClr val="accent1">
                    <a:lumMod val="40000"/>
                    <a:lumOff val="60000"/>
                  </a:schemeClr>
                </a:solidFill>
                <a:latin typeface="Aptos Serif"/>
                <a:ea typeface="+mn-lt"/>
                <a:cs typeface="+mn-lt"/>
              </a:rPr>
              <a:t>Clothianidin - DATCP - </a:t>
            </a:r>
            <a:r>
              <a:rPr lang="en-US" sz="1000" i="1" err="1">
                <a:solidFill>
                  <a:schemeClr val="accent1">
                    <a:lumMod val="40000"/>
                    <a:lumOff val="60000"/>
                  </a:schemeClr>
                </a:solidFill>
                <a:latin typeface="Aptos Serif"/>
                <a:ea typeface="+mn-lt"/>
                <a:cs typeface="+mn-lt"/>
              </a:rPr>
              <a:t>Wisconsin.Gov</a:t>
            </a:r>
            <a:r>
              <a:rPr lang="en-US" sz="1000">
                <a:solidFill>
                  <a:schemeClr val="accent1">
                    <a:lumMod val="40000"/>
                    <a:lumOff val="60000"/>
                  </a:schemeClr>
                </a:solidFill>
                <a:latin typeface="Aptos Serif"/>
                <a:ea typeface="+mn-lt"/>
                <a:cs typeface="+mn-lt"/>
              </a:rPr>
              <a:t>, datcp.wi.gov/Documents/ClothianidinCycle10.pdf. Accessed 6 Oct. 2024. </a:t>
            </a:r>
            <a:endParaRPr lang="en-US" sz="1000">
              <a:solidFill>
                <a:schemeClr val="accent1">
                  <a:lumMod val="40000"/>
                  <a:lumOff val="60000"/>
                </a:schemeClr>
              </a:solidFill>
              <a:latin typeface="Aptos Serif"/>
              <a:cs typeface="Aptos Serif"/>
            </a:endParaRPr>
          </a:p>
          <a:p>
            <a:pPr>
              <a:lnSpc>
                <a:spcPct val="170000"/>
              </a:lnSpc>
            </a:pPr>
            <a:r>
              <a:rPr lang="en-US" sz="1000">
                <a:solidFill>
                  <a:schemeClr val="accent1">
                    <a:lumMod val="40000"/>
                    <a:lumOff val="60000"/>
                  </a:schemeClr>
                </a:solidFill>
                <a:latin typeface="Aptos Serif"/>
                <a:ea typeface="+mn-lt"/>
                <a:cs typeface="+mn-lt"/>
              </a:rPr>
              <a:t>“Diazinon.” </a:t>
            </a:r>
            <a:r>
              <a:rPr lang="en-US" sz="1000" i="1">
                <a:solidFill>
                  <a:schemeClr val="accent1">
                    <a:lumMod val="40000"/>
                    <a:lumOff val="60000"/>
                  </a:schemeClr>
                </a:solidFill>
                <a:latin typeface="Aptos Serif"/>
                <a:ea typeface="+mn-lt"/>
                <a:cs typeface="+mn-lt"/>
              </a:rPr>
              <a:t>National Pesticide Information Center</a:t>
            </a:r>
            <a:r>
              <a:rPr lang="en-US" sz="1000">
                <a:solidFill>
                  <a:schemeClr val="accent1">
                    <a:lumMod val="40000"/>
                    <a:lumOff val="60000"/>
                  </a:schemeClr>
                </a:solidFill>
                <a:latin typeface="Aptos Serif"/>
                <a:ea typeface="+mn-lt"/>
                <a:cs typeface="+mn-lt"/>
              </a:rPr>
              <a:t>, npic.orst.edu/factsheets/Diazgen.html. Accessed 6 Oct. 2024. </a:t>
            </a:r>
          </a:p>
          <a:p>
            <a:pPr>
              <a:lnSpc>
                <a:spcPct val="170000"/>
              </a:lnSpc>
            </a:pPr>
            <a:r>
              <a:rPr lang="en-US" sz="1000">
                <a:solidFill>
                  <a:schemeClr val="accent1">
                    <a:lumMod val="40000"/>
                    <a:lumOff val="60000"/>
                  </a:schemeClr>
                </a:solidFill>
                <a:latin typeface="Aptos Serif"/>
                <a:ea typeface="+mn-lt"/>
                <a:cs typeface="+mn-lt"/>
              </a:rPr>
              <a:t>“Dicamba.” </a:t>
            </a:r>
            <a:r>
              <a:rPr lang="en-US" sz="1000" i="1">
                <a:solidFill>
                  <a:schemeClr val="accent1">
                    <a:lumMod val="40000"/>
                    <a:lumOff val="60000"/>
                  </a:schemeClr>
                </a:solidFill>
                <a:latin typeface="Aptos Serif"/>
                <a:ea typeface="+mn-lt"/>
                <a:cs typeface="+mn-lt"/>
              </a:rPr>
              <a:t>National Pesticide Information Center</a:t>
            </a:r>
            <a:r>
              <a:rPr lang="en-US" sz="1000">
                <a:solidFill>
                  <a:schemeClr val="accent1">
                    <a:lumMod val="40000"/>
                    <a:lumOff val="60000"/>
                  </a:schemeClr>
                </a:solidFill>
                <a:latin typeface="Aptos Serif"/>
                <a:ea typeface="+mn-lt"/>
                <a:cs typeface="+mn-lt"/>
              </a:rPr>
              <a:t>, npic.orst.edu/factsheets/dicamba_gen.html. Accessed 6 Oct. 2024. </a:t>
            </a:r>
            <a:endParaRPr lang="en-US" sz="1000">
              <a:solidFill>
                <a:schemeClr val="accent1">
                  <a:lumMod val="40000"/>
                  <a:lumOff val="60000"/>
                </a:schemeClr>
              </a:solidFill>
              <a:latin typeface="Aptos Serif"/>
              <a:cs typeface="Aptos Serif"/>
            </a:endParaRPr>
          </a:p>
          <a:p>
            <a:pPr>
              <a:lnSpc>
                <a:spcPct val="170000"/>
              </a:lnSpc>
            </a:pPr>
            <a:r>
              <a:rPr lang="en-US" sz="1000" i="1">
                <a:solidFill>
                  <a:schemeClr val="accent1">
                    <a:lumMod val="40000"/>
                    <a:lumOff val="60000"/>
                  </a:schemeClr>
                </a:solidFill>
                <a:latin typeface="Aptos Serif"/>
                <a:ea typeface="+mn-lt"/>
                <a:cs typeface="+mn-lt"/>
              </a:rPr>
              <a:t>EPA</a:t>
            </a:r>
            <a:r>
              <a:rPr lang="en-US" sz="1000">
                <a:solidFill>
                  <a:schemeClr val="accent1">
                    <a:lumMod val="40000"/>
                    <a:lumOff val="60000"/>
                  </a:schemeClr>
                </a:solidFill>
                <a:latin typeface="Aptos Serif"/>
                <a:ea typeface="+mn-lt"/>
                <a:cs typeface="+mn-lt"/>
              </a:rPr>
              <a:t>, Environmental Protection Agency, www.epa.gov/ingredients-used-pesticide-products/atrazine. Accessed 6 Oct. 2024. </a:t>
            </a:r>
            <a:endParaRPr lang="en-US" sz="1000">
              <a:solidFill>
                <a:schemeClr val="accent1">
                  <a:lumMod val="40000"/>
                  <a:lumOff val="60000"/>
                </a:schemeClr>
              </a:solidFill>
              <a:latin typeface="Aptos Serif"/>
              <a:cs typeface="Aptos Serif"/>
            </a:endParaRPr>
          </a:p>
          <a:p>
            <a:pPr>
              <a:lnSpc>
                <a:spcPct val="170000"/>
              </a:lnSpc>
            </a:pPr>
            <a:r>
              <a:rPr lang="en-US" sz="1000">
                <a:solidFill>
                  <a:schemeClr val="accent1">
                    <a:lumMod val="40000"/>
                    <a:lumOff val="60000"/>
                  </a:schemeClr>
                </a:solidFill>
                <a:latin typeface="Aptos Serif"/>
                <a:ea typeface="+mn-lt"/>
                <a:cs typeface="+mn-lt"/>
              </a:rPr>
              <a:t>EPA, Environmental Protection Agency, www.epa.gov/ingredients-used-pesticide-products/chlorpyrifos. Accessed 6 Oct. 2024. </a:t>
            </a:r>
            <a:endParaRPr lang="en-US" sz="1000">
              <a:solidFill>
                <a:schemeClr val="accent1">
                  <a:lumMod val="40000"/>
                  <a:lumOff val="60000"/>
                </a:schemeClr>
              </a:solidFill>
              <a:latin typeface="Aptos Serif"/>
              <a:cs typeface="Aptos Serif"/>
            </a:endParaRPr>
          </a:p>
          <a:p>
            <a:pPr>
              <a:lnSpc>
                <a:spcPct val="170000"/>
              </a:lnSpc>
              <a:spcBef>
                <a:spcPts val="0"/>
              </a:spcBef>
            </a:pPr>
            <a:endParaRPr lang="en-US" sz="1000">
              <a:solidFill>
                <a:schemeClr val="accent1">
                  <a:lumMod val="40000"/>
                  <a:lumOff val="60000"/>
                </a:schemeClr>
              </a:solidFill>
              <a:latin typeface="Aptos Serif"/>
              <a:cs typeface="Aptos Serif"/>
            </a:endParaRPr>
          </a:p>
          <a:p>
            <a:pPr>
              <a:lnSpc>
                <a:spcPct val="170000"/>
              </a:lnSpc>
              <a:spcBef>
                <a:spcPts val="0"/>
              </a:spcBef>
            </a:pPr>
            <a:r>
              <a:rPr lang="en-US" sz="1000">
                <a:solidFill>
                  <a:schemeClr val="accent1">
                    <a:lumMod val="40000"/>
                    <a:lumOff val="60000"/>
                  </a:schemeClr>
                </a:solidFill>
                <a:latin typeface="Aptos Serif"/>
                <a:cs typeface="Aptos Serif"/>
              </a:rPr>
              <a:t>“Imidacloprid.” </a:t>
            </a:r>
            <a:r>
              <a:rPr lang="en-US" sz="1000" i="1">
                <a:solidFill>
                  <a:schemeClr val="accent1">
                    <a:lumMod val="40000"/>
                    <a:lumOff val="60000"/>
                  </a:schemeClr>
                </a:solidFill>
                <a:latin typeface="Aptos Serif"/>
                <a:cs typeface="Aptos Serif"/>
              </a:rPr>
              <a:t>National Pesticide Information Center</a:t>
            </a:r>
            <a:r>
              <a:rPr lang="en-US" sz="1000">
                <a:solidFill>
                  <a:schemeClr val="accent1">
                    <a:lumMod val="40000"/>
                    <a:lumOff val="60000"/>
                  </a:schemeClr>
                </a:solidFill>
                <a:latin typeface="Aptos Serif"/>
                <a:cs typeface="Aptos Serif"/>
              </a:rPr>
              <a:t>, npic.orst.edu/factsheets/imidagen.html. Accessed 6 Oct. 2024. </a:t>
            </a:r>
          </a:p>
          <a:p>
            <a:pPr>
              <a:lnSpc>
                <a:spcPct val="170000"/>
              </a:lnSpc>
            </a:pPr>
            <a:r>
              <a:rPr lang="en-US" sz="1000">
                <a:solidFill>
                  <a:schemeClr val="accent1">
                    <a:lumMod val="40000"/>
                    <a:lumOff val="60000"/>
                  </a:schemeClr>
                </a:solidFill>
                <a:latin typeface="Aptos Serif"/>
                <a:ea typeface="+mn-lt"/>
                <a:cs typeface="+mn-lt"/>
              </a:rPr>
              <a:t>“Malathion.” </a:t>
            </a:r>
            <a:r>
              <a:rPr lang="en-US" sz="1000" i="1">
                <a:solidFill>
                  <a:schemeClr val="accent1">
                    <a:lumMod val="40000"/>
                    <a:lumOff val="60000"/>
                  </a:schemeClr>
                </a:solidFill>
                <a:latin typeface="Aptos Serif"/>
                <a:ea typeface="+mn-lt"/>
                <a:cs typeface="+mn-lt"/>
              </a:rPr>
              <a:t>National Pesticide Information Center</a:t>
            </a:r>
            <a:r>
              <a:rPr lang="en-US" sz="1000">
                <a:solidFill>
                  <a:schemeClr val="accent1">
                    <a:lumMod val="40000"/>
                    <a:lumOff val="60000"/>
                  </a:schemeClr>
                </a:solidFill>
                <a:latin typeface="Aptos Serif"/>
                <a:ea typeface="+mn-lt"/>
                <a:cs typeface="+mn-lt"/>
              </a:rPr>
              <a:t>, npic.orst.edu/factsheets/malagen.html. Accessed 6 Oct. 2024. </a:t>
            </a:r>
            <a:endParaRPr lang="en-US" sz="1000">
              <a:solidFill>
                <a:schemeClr val="accent1">
                  <a:lumMod val="40000"/>
                  <a:lumOff val="60000"/>
                </a:schemeClr>
              </a:solidFill>
              <a:latin typeface="Aptos Serif"/>
              <a:cs typeface="Aptos Serif"/>
            </a:endParaRPr>
          </a:p>
          <a:p>
            <a:pPr>
              <a:lnSpc>
                <a:spcPct val="170000"/>
              </a:lnSpc>
            </a:pPr>
            <a:r>
              <a:rPr lang="en-US" sz="1000">
                <a:solidFill>
                  <a:schemeClr val="accent1">
                    <a:lumMod val="40000"/>
                    <a:lumOff val="60000"/>
                  </a:schemeClr>
                </a:solidFill>
                <a:latin typeface="Aptos Serif"/>
                <a:ea typeface="+mn-lt"/>
                <a:cs typeface="+mn-lt"/>
              </a:rPr>
              <a:t>“Thiamethoxam.” </a:t>
            </a:r>
            <a:r>
              <a:rPr lang="en-US" sz="1000" i="1">
                <a:solidFill>
                  <a:schemeClr val="accent1">
                    <a:lumMod val="40000"/>
                    <a:lumOff val="60000"/>
                  </a:schemeClr>
                </a:solidFill>
                <a:latin typeface="Aptos Serif"/>
                <a:ea typeface="+mn-lt"/>
                <a:cs typeface="+mn-lt"/>
              </a:rPr>
              <a:t>National Center for Biotechnology Information. PubChem Compound Database</a:t>
            </a:r>
            <a:r>
              <a:rPr lang="en-US" sz="1000">
                <a:solidFill>
                  <a:schemeClr val="accent1">
                    <a:lumMod val="40000"/>
                    <a:lumOff val="60000"/>
                  </a:schemeClr>
                </a:solidFill>
                <a:latin typeface="Aptos Serif"/>
                <a:ea typeface="+mn-lt"/>
                <a:cs typeface="+mn-lt"/>
              </a:rPr>
              <a:t>, U.S. National Library of Medicine, pubchem.ncbi.nlm.nih.gov/compound/Thiamethoxam. Accessed 6 Oct. 2024. </a:t>
            </a:r>
          </a:p>
          <a:p>
            <a:pPr>
              <a:lnSpc>
                <a:spcPct val="170000"/>
              </a:lnSpc>
            </a:pPr>
            <a:r>
              <a:rPr lang="en-US" sz="1000">
                <a:solidFill>
                  <a:schemeClr val="accent1">
                    <a:lumMod val="40000"/>
                    <a:lumOff val="60000"/>
                  </a:schemeClr>
                </a:solidFill>
                <a:latin typeface="Aptos Serif"/>
                <a:ea typeface="+mn-lt"/>
                <a:cs typeface="Aptos Serif"/>
              </a:rPr>
              <a:t>“Where Is Roundup Banned?” </a:t>
            </a:r>
            <a:r>
              <a:rPr lang="en-US" sz="1000" err="1">
                <a:solidFill>
                  <a:schemeClr val="accent1">
                    <a:lumMod val="40000"/>
                    <a:lumOff val="60000"/>
                  </a:schemeClr>
                </a:solidFill>
                <a:latin typeface="Aptos Serif"/>
                <a:ea typeface="+mn-lt"/>
                <a:cs typeface="Aptos Serif"/>
              </a:rPr>
              <a:t>Pintas</a:t>
            </a:r>
            <a:r>
              <a:rPr lang="en-US" sz="1000">
                <a:solidFill>
                  <a:schemeClr val="accent1">
                    <a:lumMod val="40000"/>
                    <a:lumOff val="60000"/>
                  </a:schemeClr>
                </a:solidFill>
                <a:latin typeface="Aptos Serif"/>
                <a:ea typeface="+mn-lt"/>
                <a:cs typeface="Aptos Serif"/>
              </a:rPr>
              <a:t> &amp; Mullins Law Firm, 23 Feb. 2024, www.pintas.com/lawsuit/roundup-weed-killer/where-is-roundup-banned/. </a:t>
            </a:r>
            <a:endParaRPr lang="en-US" sz="1000">
              <a:solidFill>
                <a:schemeClr val="accent1">
                  <a:lumMod val="40000"/>
                  <a:lumOff val="60000"/>
                </a:schemeClr>
              </a:solidFill>
              <a:latin typeface="Aptos Serif"/>
              <a:cs typeface="Aptos Serif"/>
            </a:endParaRPr>
          </a:p>
          <a:p>
            <a:pPr>
              <a:lnSpc>
                <a:spcPct val="170000"/>
              </a:lnSpc>
            </a:pPr>
            <a:r>
              <a:rPr lang="en-US" sz="1000">
                <a:solidFill>
                  <a:schemeClr val="accent1">
                    <a:lumMod val="40000"/>
                    <a:lumOff val="60000"/>
                  </a:schemeClr>
                </a:solidFill>
                <a:latin typeface="Aptos Serif"/>
                <a:ea typeface="+mn-lt"/>
                <a:cs typeface="+mn-lt"/>
              </a:rPr>
              <a:t>X, Science. “Glyphosate: Where Is It Banned or Restricted?” </a:t>
            </a:r>
            <a:r>
              <a:rPr lang="en-US" sz="1000" i="1" err="1">
                <a:solidFill>
                  <a:schemeClr val="accent1">
                    <a:lumMod val="40000"/>
                    <a:lumOff val="60000"/>
                  </a:schemeClr>
                </a:solidFill>
                <a:latin typeface="Aptos Serif"/>
                <a:ea typeface="+mn-lt"/>
                <a:cs typeface="+mn-lt"/>
              </a:rPr>
              <a:t>Phys.Org</a:t>
            </a:r>
            <a:r>
              <a:rPr lang="en-US" sz="1000">
                <a:solidFill>
                  <a:schemeClr val="accent1">
                    <a:lumMod val="40000"/>
                    <a:lumOff val="60000"/>
                  </a:schemeClr>
                </a:solidFill>
                <a:latin typeface="Aptos Serif"/>
                <a:ea typeface="+mn-lt"/>
                <a:cs typeface="+mn-lt"/>
              </a:rPr>
              <a:t>, Phys.org, 20 Sept. 2023, phys.org/news/2023-09-glyphosate-restricted.html. </a:t>
            </a:r>
            <a:endParaRPr lang="en-US" sz="1000">
              <a:solidFill>
                <a:schemeClr val="accent1">
                  <a:lumMod val="40000"/>
                  <a:lumOff val="60000"/>
                </a:schemeClr>
              </a:solidFill>
              <a:latin typeface="Aptos Serif"/>
              <a:cs typeface="Aptos Serif"/>
            </a:endParaRPr>
          </a:p>
          <a:p>
            <a:pPr>
              <a:lnSpc>
                <a:spcPct val="120000"/>
              </a:lnSpc>
            </a:pPr>
            <a:endParaRPr lang="en-US" sz="1000">
              <a:solidFill>
                <a:schemeClr val="accent1">
                  <a:lumMod val="40000"/>
                  <a:lumOff val="60000"/>
                </a:schemeClr>
              </a:solidFill>
              <a:latin typeface="Aptos Serif"/>
              <a:cs typeface="Aptos Serif"/>
            </a:endParaRPr>
          </a:p>
          <a:p>
            <a:pPr>
              <a:lnSpc>
                <a:spcPct val="150000"/>
              </a:lnSpc>
              <a:spcBef>
                <a:spcPts val="0"/>
              </a:spcBef>
            </a:pPr>
            <a:endParaRPr lang="en-US" sz="1000">
              <a:solidFill>
                <a:srgbClr val="C9CEB7"/>
              </a:solidFill>
              <a:latin typeface="Aptos Serif"/>
              <a:cs typeface="Aptos Serif"/>
            </a:endParaRPr>
          </a:p>
          <a:p>
            <a:pPr>
              <a:lnSpc>
                <a:spcPct val="100000"/>
              </a:lnSpc>
              <a:spcBef>
                <a:spcPts val="0"/>
              </a:spcBef>
            </a:pPr>
            <a:endParaRPr lang="en-US" sz="1000">
              <a:latin typeface="Aptos Serif"/>
              <a:cs typeface="Aptos Serif"/>
            </a:endParaRPr>
          </a:p>
          <a:p>
            <a:r>
              <a:rPr lang="en-US" sz="1000">
                <a:latin typeface="Aptos Serif"/>
                <a:cs typeface="Aptos Serif"/>
              </a:rPr>
              <a:t> </a:t>
            </a:r>
          </a:p>
        </p:txBody>
      </p:sp>
    </p:spTree>
    <p:extLst>
      <p:ext uri="{BB962C8B-B14F-4D97-AF65-F5344CB8AC3E}">
        <p14:creationId xmlns:p14="http://schemas.microsoft.com/office/powerpoint/2010/main" val="4081868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4F5A7-4BCE-88CA-2347-16B9E79202BF}"/>
              </a:ext>
            </a:extLst>
          </p:cNvPr>
          <p:cNvSpPr>
            <a:spLocks noGrp="1"/>
          </p:cNvSpPr>
          <p:nvPr>
            <p:ph type="ctrTitle"/>
          </p:nvPr>
        </p:nvSpPr>
        <p:spPr>
          <a:xfrm>
            <a:off x="348900" y="1205607"/>
            <a:ext cx="5399628" cy="4414397"/>
          </a:xfrm>
        </p:spPr>
        <p:txBody>
          <a:bodyPr/>
          <a:lstStyle/>
          <a:p>
            <a:pPr marL="347345" indent="-347345">
              <a:lnSpc>
                <a:spcPct val="150000"/>
              </a:lnSpc>
              <a:spcBef>
                <a:spcPts val="0"/>
              </a:spcBef>
            </a:pPr>
            <a:r>
              <a:rPr lang="en-US" sz="1400">
                <a:latin typeface="Aptos Serif"/>
                <a:ea typeface="+mj-lt"/>
                <a:cs typeface="+mj-lt"/>
              </a:rPr>
              <a:t>•    Monarch butterfly populations are declining due to habitat loss, climate change, and pesticide use, impacting ecosystems and biodiversity.</a:t>
            </a:r>
          </a:p>
          <a:p>
            <a:pPr marL="347345" indent="-347345">
              <a:lnSpc>
                <a:spcPct val="150000"/>
              </a:lnSpc>
              <a:spcBef>
                <a:spcPts val="0"/>
              </a:spcBef>
            </a:pPr>
            <a:endParaRPr lang="en-US" sz="1400">
              <a:latin typeface="Aptos Serif"/>
              <a:ea typeface="+mj-lt"/>
              <a:cs typeface="+mj-lt"/>
            </a:endParaRPr>
          </a:p>
          <a:p>
            <a:pPr marL="347345" indent="-347345">
              <a:lnSpc>
                <a:spcPct val="150000"/>
              </a:lnSpc>
              <a:spcBef>
                <a:spcPts val="0"/>
              </a:spcBef>
            </a:pPr>
            <a:r>
              <a:rPr lang="en-US" sz="1400">
                <a:latin typeface="Aptos Serif"/>
                <a:ea typeface="+mj-lt"/>
                <a:cs typeface="+mj-lt"/>
              </a:rPr>
              <a:t>•    Monarchs rely on milkweed, and its reduction due to agricultural expansion, herbicides, and urban development is a major threat to their survival.</a:t>
            </a:r>
          </a:p>
          <a:p>
            <a:pPr marL="347345" indent="-347345">
              <a:lnSpc>
                <a:spcPct val="150000"/>
              </a:lnSpc>
              <a:spcBef>
                <a:spcPts val="0"/>
              </a:spcBef>
            </a:pPr>
            <a:endParaRPr lang="en-US" sz="1400">
              <a:latin typeface="Aptos Serif"/>
              <a:ea typeface="+mj-lt"/>
              <a:cs typeface="+mj-lt"/>
            </a:endParaRPr>
          </a:p>
          <a:p>
            <a:pPr marL="347345" indent="-347345">
              <a:lnSpc>
                <a:spcPct val="150000"/>
              </a:lnSpc>
              <a:spcBef>
                <a:spcPts val="0"/>
              </a:spcBef>
            </a:pPr>
            <a:r>
              <a:rPr lang="en-US" sz="1400">
                <a:latin typeface="Aptos Serif"/>
                <a:ea typeface="+mj-lt"/>
                <a:cs typeface="+mj-lt"/>
              </a:rPr>
              <a:t>•    Protecting monarchs is crucial for maintaining pollination services, biodiversity, and raising awareness of broader environmental issues, with their migration being ecologically and culturally significant.</a:t>
            </a:r>
            <a:endParaRPr lang="en-US" sz="1400">
              <a:latin typeface="Aptos Serif"/>
              <a:cs typeface="Aptos Serif"/>
            </a:endParaRPr>
          </a:p>
        </p:txBody>
      </p:sp>
      <p:sp>
        <p:nvSpPr>
          <p:cNvPr id="4" name="Text Placeholder 3">
            <a:extLst>
              <a:ext uri="{FF2B5EF4-FFF2-40B4-BE49-F238E27FC236}">
                <a16:creationId xmlns:a16="http://schemas.microsoft.com/office/drawing/2014/main" id="{BE83BBD2-7CC9-6CF3-4225-60659CCF2B89}"/>
              </a:ext>
            </a:extLst>
          </p:cNvPr>
          <p:cNvSpPr>
            <a:spLocks noGrp="1"/>
          </p:cNvSpPr>
          <p:nvPr>
            <p:ph type="body" sz="quarter" idx="12"/>
          </p:nvPr>
        </p:nvSpPr>
        <p:spPr>
          <a:xfrm>
            <a:off x="696372" y="307053"/>
            <a:ext cx="5402240" cy="890909"/>
          </a:xfrm>
        </p:spPr>
        <p:txBody>
          <a:bodyPr>
            <a:normAutofit/>
          </a:bodyPr>
          <a:lstStyle/>
          <a:p>
            <a:r>
              <a:rPr lang="en-US" i="1">
                <a:latin typeface="Aptos Serif"/>
                <a:cs typeface="Aptos Serif"/>
              </a:rPr>
              <a:t>About Monarch Butterflies</a:t>
            </a:r>
          </a:p>
        </p:txBody>
      </p:sp>
      <p:pic>
        <p:nvPicPr>
          <p:cNvPr id="5" name="Picture 4" descr="A map of the united states with butterflies flying&#10;&#10;Description automatically generated">
            <a:extLst>
              <a:ext uri="{FF2B5EF4-FFF2-40B4-BE49-F238E27FC236}">
                <a16:creationId xmlns:a16="http://schemas.microsoft.com/office/drawing/2014/main" id="{43AE90A7-9907-7D9E-8F45-1873061B43FC}"/>
              </a:ext>
            </a:extLst>
          </p:cNvPr>
          <p:cNvPicPr>
            <a:picLocks noChangeAspect="1"/>
          </p:cNvPicPr>
          <p:nvPr/>
        </p:nvPicPr>
        <p:blipFill>
          <a:blip r:embed="rId2"/>
          <a:stretch>
            <a:fillRect/>
          </a:stretch>
        </p:blipFill>
        <p:spPr>
          <a:xfrm>
            <a:off x="6181159" y="1372259"/>
            <a:ext cx="5600377" cy="3334734"/>
          </a:xfrm>
          <a:prstGeom prst="rect">
            <a:avLst/>
          </a:prstGeom>
        </p:spPr>
      </p:pic>
      <p:sp>
        <p:nvSpPr>
          <p:cNvPr id="6" name="TextBox 5">
            <a:extLst>
              <a:ext uri="{FF2B5EF4-FFF2-40B4-BE49-F238E27FC236}">
                <a16:creationId xmlns:a16="http://schemas.microsoft.com/office/drawing/2014/main" id="{401F98A7-1099-C6BE-54FE-8AF2011AFD5D}"/>
              </a:ext>
            </a:extLst>
          </p:cNvPr>
          <p:cNvSpPr txBox="1"/>
          <p:nvPr/>
        </p:nvSpPr>
        <p:spPr>
          <a:xfrm>
            <a:off x="6182452" y="4705127"/>
            <a:ext cx="5130738"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solidFill>
                  <a:schemeClr val="accent1">
                    <a:lumMod val="40000"/>
                    <a:lumOff val="60000"/>
                  </a:schemeClr>
                </a:solidFill>
                <a:latin typeface="Aptos Serif"/>
                <a:cs typeface="Aptos Serif"/>
              </a:rPr>
              <a:t>Fig. 2: Fall Monarch Butterfly Migration Pattern</a:t>
            </a:r>
          </a:p>
          <a:p>
            <a:r>
              <a:rPr lang="en-US" sz="800">
                <a:solidFill>
                  <a:schemeClr val="accent1">
                    <a:lumMod val="40000"/>
                    <a:lumOff val="60000"/>
                  </a:schemeClr>
                </a:solidFill>
                <a:latin typeface="Aptos Serif"/>
                <a:ea typeface="+mn-lt"/>
                <a:cs typeface="+mn-lt"/>
              </a:rPr>
              <a:t>“U.S. Forest Service.” </a:t>
            </a:r>
            <a:r>
              <a:rPr lang="en-US" sz="800" i="1">
                <a:solidFill>
                  <a:schemeClr val="accent1">
                    <a:lumMod val="40000"/>
                    <a:lumOff val="60000"/>
                  </a:schemeClr>
                </a:solidFill>
                <a:latin typeface="Aptos Serif"/>
                <a:ea typeface="+mn-lt"/>
                <a:cs typeface="+mn-lt"/>
              </a:rPr>
              <a:t>Forest Service Shield</a:t>
            </a:r>
            <a:r>
              <a:rPr lang="en-US" sz="800">
                <a:solidFill>
                  <a:schemeClr val="accent1">
                    <a:lumMod val="40000"/>
                    <a:lumOff val="60000"/>
                  </a:schemeClr>
                </a:solidFill>
                <a:latin typeface="Aptos Serif"/>
                <a:ea typeface="+mn-lt"/>
                <a:cs typeface="+mn-lt"/>
              </a:rPr>
              <a:t>, www.fs.usda.gov/wildflowers/pollinators/Monarch_Butterfly/migration/index.shtml. Accessed 5 Oct. 2024. </a:t>
            </a:r>
            <a:endParaRPr lang="en-US" sz="800">
              <a:solidFill>
                <a:schemeClr val="accent1">
                  <a:lumMod val="40000"/>
                  <a:lumOff val="60000"/>
                </a:schemeClr>
              </a:solidFill>
              <a:latin typeface="Aptos Serif"/>
              <a:cs typeface="Aptos Serif"/>
            </a:endParaRPr>
          </a:p>
          <a:p>
            <a:r>
              <a:rPr lang="en-US" sz="800">
                <a:solidFill>
                  <a:schemeClr val="accent1">
                    <a:lumMod val="40000"/>
                    <a:lumOff val="60000"/>
                  </a:schemeClr>
                </a:solidFill>
                <a:latin typeface="Aptos Serif"/>
                <a:cs typeface="Aptos Serif"/>
              </a:rPr>
              <a:t> </a:t>
            </a:r>
          </a:p>
          <a:p>
            <a:endParaRPr lang="en-US" sz="1000"/>
          </a:p>
        </p:txBody>
      </p:sp>
      <p:sp>
        <p:nvSpPr>
          <p:cNvPr id="3" name="TextBox 2">
            <a:extLst>
              <a:ext uri="{FF2B5EF4-FFF2-40B4-BE49-F238E27FC236}">
                <a16:creationId xmlns:a16="http://schemas.microsoft.com/office/drawing/2014/main" id="{093818F7-B096-54DB-DC70-F6D4CA883B5D}"/>
              </a:ext>
            </a:extLst>
          </p:cNvPr>
          <p:cNvSpPr txBox="1"/>
          <p:nvPr/>
        </p:nvSpPr>
        <p:spPr>
          <a:xfrm>
            <a:off x="-2" y="6650182"/>
            <a:ext cx="7258243" cy="10618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chemeClr val="accent1">
                    <a:lumMod val="40000"/>
                    <a:lumOff val="60000"/>
                  </a:schemeClr>
                </a:solidFill>
                <a:latin typeface="Aptos Serif"/>
                <a:ea typeface="+mn-lt"/>
                <a:cs typeface="+mn-lt"/>
              </a:rPr>
              <a:t>Gutierrez, Juan. "2024 Rowdy </a:t>
            </a:r>
            <a:r>
              <a:rPr lang="en-US" sz="800" err="1">
                <a:solidFill>
                  <a:schemeClr val="accent1">
                    <a:lumMod val="40000"/>
                    <a:lumOff val="60000"/>
                  </a:schemeClr>
                </a:solidFill>
                <a:latin typeface="Aptos Serif"/>
                <a:ea typeface="+mn-lt"/>
                <a:cs typeface="+mn-lt"/>
              </a:rPr>
              <a:t>Datathon</a:t>
            </a:r>
            <a:r>
              <a:rPr lang="en-US" sz="800">
                <a:solidFill>
                  <a:schemeClr val="accent1">
                    <a:lumMod val="40000"/>
                    <a:lumOff val="60000"/>
                  </a:schemeClr>
                </a:solidFill>
                <a:latin typeface="Aptos Serif"/>
                <a:ea typeface="+mn-lt"/>
                <a:cs typeface="+mn-lt"/>
              </a:rPr>
              <a:t> Data Challenge". </a:t>
            </a:r>
            <a:r>
              <a:rPr lang="en-US" sz="800" i="1">
                <a:solidFill>
                  <a:schemeClr val="accent1">
                    <a:lumMod val="40000"/>
                    <a:lumOff val="60000"/>
                  </a:schemeClr>
                </a:solidFill>
                <a:latin typeface="Aptos Serif"/>
                <a:ea typeface="+mn-lt"/>
                <a:cs typeface="+mn-lt"/>
              </a:rPr>
              <a:t>Planned Obsolescence [PDF File], 7 October 2024. </a:t>
            </a:r>
            <a:r>
              <a:rPr lang="en-US" sz="800">
                <a:solidFill>
                  <a:schemeClr val="accent1">
                    <a:lumMod val="40000"/>
                    <a:lumOff val="60000"/>
                  </a:schemeClr>
                </a:solidFill>
                <a:latin typeface="Aptos Serif"/>
                <a:ea typeface="+mn-lt"/>
                <a:cs typeface="+mn-lt"/>
              </a:rPr>
              <a:t>https://rowdydatathon.org/ </a:t>
            </a:r>
            <a:endParaRPr lang="en-US" sz="800">
              <a:solidFill>
                <a:schemeClr val="accent1">
                  <a:lumMod val="40000"/>
                  <a:lumOff val="60000"/>
                </a:schemeClr>
              </a:solidFill>
              <a:latin typeface="Aptos Serif"/>
              <a:cs typeface="Aptos Serif"/>
            </a:endParaRPr>
          </a:p>
          <a:p>
            <a:endParaRPr lang="en-US" sz="1200" i="1">
              <a:ea typeface="+mn-lt"/>
              <a:cs typeface="+mn-lt"/>
            </a:endParaRPr>
          </a:p>
          <a:p>
            <a:endParaRPr lang="en-US" sz="1200" i="1">
              <a:ea typeface="+mn-lt"/>
              <a:cs typeface="+mn-lt"/>
            </a:endParaRPr>
          </a:p>
          <a:p>
            <a:endParaRPr lang="en-US" sz="1200"/>
          </a:p>
          <a:p>
            <a:pPr algn="l"/>
            <a:endParaRPr lang="en-US"/>
          </a:p>
        </p:txBody>
      </p:sp>
    </p:spTree>
    <p:extLst>
      <p:ext uri="{BB962C8B-B14F-4D97-AF65-F5344CB8AC3E}">
        <p14:creationId xmlns:p14="http://schemas.microsoft.com/office/powerpoint/2010/main" val="2404352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3C3CE-95FC-6D5D-6279-FCAC35648D5C}"/>
              </a:ext>
            </a:extLst>
          </p:cNvPr>
          <p:cNvSpPr>
            <a:spLocks noGrp="1"/>
          </p:cNvSpPr>
          <p:nvPr>
            <p:ph type="ctrTitle"/>
          </p:nvPr>
        </p:nvSpPr>
        <p:spPr>
          <a:xfrm>
            <a:off x="262101" y="1159816"/>
            <a:ext cx="5979078" cy="3620240"/>
          </a:xfrm>
        </p:spPr>
        <p:txBody>
          <a:bodyPr/>
          <a:lstStyle/>
          <a:p>
            <a:pPr>
              <a:lnSpc>
                <a:spcPct val="150000"/>
              </a:lnSpc>
            </a:pPr>
            <a:r>
              <a:rPr lang="en-US" sz="1400">
                <a:latin typeface="Aptos Serif"/>
                <a:ea typeface="+mj-lt"/>
                <a:cs typeface="+mj-lt"/>
              </a:rPr>
              <a:t> Pesticides are substances used to manage pests, regulate plants, and improve nitrogen stability, containing both active and inert ingredients to ensure effectiveness.</a:t>
            </a:r>
            <a:br>
              <a:rPr lang="en-US" sz="1400">
                <a:latin typeface="Aptos Serif"/>
                <a:ea typeface="+mj-lt"/>
                <a:cs typeface="+mj-lt"/>
              </a:rPr>
            </a:br>
            <a:br>
              <a:rPr lang="en-US" sz="1400">
                <a:latin typeface="Aptos Serif"/>
                <a:ea typeface="+mj-lt"/>
                <a:cs typeface="+mj-lt"/>
              </a:rPr>
            </a:br>
            <a:r>
              <a:rPr lang="en-US" sz="1400">
                <a:latin typeface="Aptos Serif"/>
                <a:ea typeface="+mj-lt"/>
                <a:cs typeface="+mj-lt"/>
              </a:rPr>
              <a:t>The EPA reviews all pesticide ingredients to ensure they meet safety standards for human health and environmental protection before they can be used.</a:t>
            </a:r>
            <a:br>
              <a:rPr lang="en-US" sz="1400">
                <a:latin typeface="Aptos Serif"/>
                <a:ea typeface="+mj-lt"/>
                <a:cs typeface="+mj-lt"/>
              </a:rPr>
            </a:br>
            <a:br>
              <a:rPr lang="en-US" sz="1400">
                <a:latin typeface="Aptos Serif"/>
                <a:ea typeface="+mj-lt"/>
                <a:cs typeface="+mj-lt"/>
              </a:rPr>
            </a:br>
            <a:r>
              <a:rPr lang="en-US" sz="1400">
                <a:latin typeface="Aptos Serif"/>
                <a:ea typeface="+mj-lt"/>
                <a:cs typeface="+mj-lt"/>
              </a:rPr>
              <a:t>EPA assessments consider potential health risks, environmental effects, and impacts on non-target organisms to ensure the safe use of pesticides.</a:t>
            </a:r>
            <a:endParaRPr lang="en-US" sz="1400">
              <a:latin typeface="Aptos Serif"/>
              <a:cs typeface="Aptos Serif"/>
            </a:endParaRPr>
          </a:p>
          <a:p>
            <a:pPr>
              <a:lnSpc>
                <a:spcPct val="150000"/>
              </a:lnSpc>
            </a:pPr>
            <a:endParaRPr lang="en-US" sz="1200"/>
          </a:p>
          <a:p>
            <a:endParaRPr lang="en-US" sz="1200"/>
          </a:p>
        </p:txBody>
      </p:sp>
      <p:sp>
        <p:nvSpPr>
          <p:cNvPr id="4" name="Text Placeholder 3">
            <a:extLst>
              <a:ext uri="{FF2B5EF4-FFF2-40B4-BE49-F238E27FC236}">
                <a16:creationId xmlns:a16="http://schemas.microsoft.com/office/drawing/2014/main" id="{EEFFF6DE-FF19-7386-86E2-F411C342CF50}"/>
              </a:ext>
            </a:extLst>
          </p:cNvPr>
          <p:cNvSpPr>
            <a:spLocks noGrp="1"/>
          </p:cNvSpPr>
          <p:nvPr>
            <p:ph type="body" sz="quarter" idx="11"/>
          </p:nvPr>
        </p:nvSpPr>
        <p:spPr>
          <a:xfrm>
            <a:off x="1185098" y="499463"/>
            <a:ext cx="3724353" cy="368430"/>
          </a:xfrm>
        </p:spPr>
        <p:txBody>
          <a:bodyPr>
            <a:noAutofit/>
          </a:bodyPr>
          <a:lstStyle/>
          <a:p>
            <a:r>
              <a:rPr lang="en-US" sz="2400" i="1">
                <a:latin typeface="Aptos Serif"/>
                <a:cs typeface="Aptos Serif"/>
              </a:rPr>
              <a:t>WHAT ARE Pesticides? </a:t>
            </a:r>
          </a:p>
        </p:txBody>
      </p:sp>
      <p:sp>
        <p:nvSpPr>
          <p:cNvPr id="5" name="TextBox 4">
            <a:extLst>
              <a:ext uri="{FF2B5EF4-FFF2-40B4-BE49-F238E27FC236}">
                <a16:creationId xmlns:a16="http://schemas.microsoft.com/office/drawing/2014/main" id="{76A2B279-7C23-CE9D-9724-558F5DEADF7C}"/>
              </a:ext>
            </a:extLst>
          </p:cNvPr>
          <p:cNvSpPr txBox="1"/>
          <p:nvPr/>
        </p:nvSpPr>
        <p:spPr>
          <a:xfrm>
            <a:off x="1732" y="6612741"/>
            <a:ext cx="7071150"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i="1">
                <a:solidFill>
                  <a:schemeClr val="accent1">
                    <a:lumMod val="40000"/>
                    <a:lumOff val="60000"/>
                  </a:schemeClr>
                </a:solidFill>
                <a:latin typeface="Aptos Serif"/>
                <a:ea typeface="+mn-lt"/>
                <a:cs typeface="+mn-lt"/>
              </a:rPr>
              <a:t>EPA</a:t>
            </a:r>
            <a:r>
              <a:rPr lang="en-US" sz="800">
                <a:solidFill>
                  <a:schemeClr val="accent1">
                    <a:lumMod val="40000"/>
                    <a:lumOff val="60000"/>
                  </a:schemeClr>
                </a:solidFill>
                <a:latin typeface="Aptos Serif"/>
                <a:ea typeface="+mn-lt"/>
                <a:cs typeface="+mn-lt"/>
              </a:rPr>
              <a:t>, Environmental Protection Agency, www.epa.gov/pesticides. Accessed 5 Oct. 2024. </a:t>
            </a:r>
          </a:p>
          <a:p>
            <a:pPr algn="l"/>
            <a:endParaRPr lang="en-US"/>
          </a:p>
        </p:txBody>
      </p:sp>
      <p:pic>
        <p:nvPicPr>
          <p:cNvPr id="3" name="Picture 2" descr="Environmental Factor - February 2022: Pesticide exposure on Thai farms  mapped by NIEHS-funded scientists">
            <a:extLst>
              <a:ext uri="{FF2B5EF4-FFF2-40B4-BE49-F238E27FC236}">
                <a16:creationId xmlns:a16="http://schemas.microsoft.com/office/drawing/2014/main" id="{49628D60-8FFB-FD12-3489-FCC26EC93BCC}"/>
              </a:ext>
            </a:extLst>
          </p:cNvPr>
          <p:cNvPicPr>
            <a:picLocks noChangeAspect="1"/>
          </p:cNvPicPr>
          <p:nvPr/>
        </p:nvPicPr>
        <p:blipFill>
          <a:blip r:embed="rId2"/>
          <a:stretch>
            <a:fillRect/>
          </a:stretch>
        </p:blipFill>
        <p:spPr>
          <a:xfrm>
            <a:off x="6517728" y="1660635"/>
            <a:ext cx="5318234" cy="3536731"/>
          </a:xfrm>
          <a:prstGeom prst="rect">
            <a:avLst/>
          </a:prstGeom>
        </p:spPr>
      </p:pic>
      <p:sp>
        <p:nvSpPr>
          <p:cNvPr id="6" name="TextBox 5">
            <a:extLst>
              <a:ext uri="{FF2B5EF4-FFF2-40B4-BE49-F238E27FC236}">
                <a16:creationId xmlns:a16="http://schemas.microsoft.com/office/drawing/2014/main" id="{D5F9EF9D-C186-A912-6180-E8C86002D130}"/>
              </a:ext>
            </a:extLst>
          </p:cNvPr>
          <p:cNvSpPr txBox="1"/>
          <p:nvPr/>
        </p:nvSpPr>
        <p:spPr>
          <a:xfrm>
            <a:off x="6516991" y="5196524"/>
            <a:ext cx="532396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
                <a:solidFill>
                  <a:schemeClr val="accent1">
                    <a:lumMod val="40000"/>
                    <a:lumOff val="60000"/>
                  </a:schemeClr>
                </a:solidFill>
                <a:latin typeface="Aptos Serif"/>
                <a:ea typeface="+mn-lt"/>
                <a:cs typeface="+mn-lt"/>
              </a:rPr>
              <a:t>Fig. 3: “Pesticide Exposure on Thai Farms Mapped by NIEHS-Funded Scientists (Environmental Factor, February 2022).” </a:t>
            </a:r>
            <a:r>
              <a:rPr lang="en-US" sz="600" i="1">
                <a:solidFill>
                  <a:schemeClr val="accent1">
                    <a:lumMod val="40000"/>
                    <a:lumOff val="60000"/>
                  </a:schemeClr>
                </a:solidFill>
                <a:latin typeface="Aptos Serif"/>
                <a:ea typeface="+mn-lt"/>
                <a:cs typeface="+mn-lt"/>
              </a:rPr>
              <a:t>National Institute of Environmental Health Sciences</a:t>
            </a:r>
            <a:r>
              <a:rPr lang="en-US" sz="600">
                <a:solidFill>
                  <a:schemeClr val="accent1">
                    <a:lumMod val="40000"/>
                    <a:lumOff val="60000"/>
                  </a:schemeClr>
                </a:solidFill>
                <a:latin typeface="Aptos Serif"/>
                <a:ea typeface="+mn-lt"/>
                <a:cs typeface="+mn-lt"/>
              </a:rPr>
              <a:t>, U.S. Department of Health and Human Services, factor.niehs.nih.gov/2022/2/papers/pesticide-exposure. Accessed 6 Oct. 2024. </a:t>
            </a:r>
            <a:endParaRPr lang="en-US" sz="600">
              <a:solidFill>
                <a:schemeClr val="accent1">
                  <a:lumMod val="40000"/>
                  <a:lumOff val="60000"/>
                </a:schemeClr>
              </a:solidFill>
              <a:latin typeface="Aptos Serif"/>
              <a:cs typeface="Aptos Serif"/>
            </a:endParaRPr>
          </a:p>
          <a:p>
            <a:endParaRPr lang="en-US"/>
          </a:p>
        </p:txBody>
      </p:sp>
    </p:spTree>
    <p:extLst>
      <p:ext uri="{BB962C8B-B14F-4D97-AF65-F5344CB8AC3E}">
        <p14:creationId xmlns:p14="http://schemas.microsoft.com/office/powerpoint/2010/main" val="1197012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FE948-EE69-F437-9F89-06F475649429}"/>
              </a:ext>
            </a:extLst>
          </p:cNvPr>
          <p:cNvSpPr>
            <a:spLocks noGrp="1"/>
          </p:cNvSpPr>
          <p:nvPr>
            <p:ph type="ctrTitle"/>
          </p:nvPr>
        </p:nvSpPr>
        <p:spPr>
          <a:xfrm>
            <a:off x="1293676" y="438082"/>
            <a:ext cx="9613374" cy="361269"/>
          </a:xfrm>
        </p:spPr>
        <p:txBody>
          <a:bodyPr/>
          <a:lstStyle/>
          <a:p>
            <a:pPr algn="ctr"/>
            <a:r>
              <a:rPr lang="en-US" i="1">
                <a:latin typeface="Aptos Serif"/>
                <a:cs typeface="Aptos Serif"/>
              </a:rPr>
              <a:t>TYPES OF PESTICIDES / HERBICIDES</a:t>
            </a:r>
          </a:p>
        </p:txBody>
      </p:sp>
      <p:sp>
        <p:nvSpPr>
          <p:cNvPr id="4" name="Text Placeholder 3">
            <a:extLst>
              <a:ext uri="{FF2B5EF4-FFF2-40B4-BE49-F238E27FC236}">
                <a16:creationId xmlns:a16="http://schemas.microsoft.com/office/drawing/2014/main" id="{4A44A168-E146-6706-529E-9F076E1FEEF6}"/>
              </a:ext>
            </a:extLst>
          </p:cNvPr>
          <p:cNvSpPr>
            <a:spLocks noGrp="1"/>
          </p:cNvSpPr>
          <p:nvPr>
            <p:ph type="body" sz="quarter" idx="13"/>
          </p:nvPr>
        </p:nvSpPr>
        <p:spPr>
          <a:xfrm>
            <a:off x="1168865" y="2067161"/>
            <a:ext cx="9738193" cy="788839"/>
          </a:xfrm>
        </p:spPr>
        <p:txBody>
          <a:bodyPr>
            <a:normAutofit/>
          </a:bodyPr>
          <a:lstStyle/>
          <a:p>
            <a:pPr marL="742950" indent="-742950" algn="ctr">
              <a:buAutoNum type="romanUcPeriod"/>
            </a:pPr>
            <a:r>
              <a:rPr lang="en-US" sz="4400">
                <a:latin typeface="Aptos Serif"/>
                <a:ea typeface="+mn-lt"/>
                <a:cs typeface="+mn-lt"/>
              </a:rPr>
              <a:t>Neonicotinoids</a:t>
            </a:r>
          </a:p>
        </p:txBody>
      </p:sp>
      <p:sp>
        <p:nvSpPr>
          <p:cNvPr id="6" name="TextBox 5">
            <a:extLst>
              <a:ext uri="{FF2B5EF4-FFF2-40B4-BE49-F238E27FC236}">
                <a16:creationId xmlns:a16="http://schemas.microsoft.com/office/drawing/2014/main" id="{B9519C96-6BE0-81ED-BB15-99BB0A7BF30F}"/>
              </a:ext>
            </a:extLst>
          </p:cNvPr>
          <p:cNvSpPr txBox="1"/>
          <p:nvPr/>
        </p:nvSpPr>
        <p:spPr>
          <a:xfrm>
            <a:off x="-2103" y="6549048"/>
            <a:ext cx="6824997"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chemeClr val="accent1">
                    <a:lumMod val="40000"/>
                    <a:lumOff val="60000"/>
                  </a:schemeClr>
                </a:solidFill>
                <a:latin typeface="Aptos Serif"/>
                <a:ea typeface="+mn-lt"/>
                <a:cs typeface="+mn-lt"/>
              </a:rPr>
              <a:t>Lindwall, Courtney. “Neonicotinoids 101: The Effects on Humans and Bees.” </a:t>
            </a:r>
            <a:r>
              <a:rPr lang="en-US" sz="800" i="1">
                <a:solidFill>
                  <a:schemeClr val="accent1">
                    <a:lumMod val="40000"/>
                    <a:lumOff val="60000"/>
                  </a:schemeClr>
                </a:solidFill>
                <a:latin typeface="Aptos Serif"/>
                <a:ea typeface="+mn-lt"/>
                <a:cs typeface="+mn-lt"/>
              </a:rPr>
              <a:t>Effects of Neonicotinoids on Humans and Bees</a:t>
            </a:r>
            <a:r>
              <a:rPr lang="en-US" sz="800">
                <a:solidFill>
                  <a:schemeClr val="accent1">
                    <a:lumMod val="40000"/>
                    <a:lumOff val="60000"/>
                  </a:schemeClr>
                </a:solidFill>
                <a:latin typeface="Aptos Serif"/>
                <a:ea typeface="+mn-lt"/>
                <a:cs typeface="+mn-lt"/>
              </a:rPr>
              <a:t>, 25 May 2022, www.nrdc.org/stories/neonicotinoids-101-effects-humans-and-bees. </a:t>
            </a:r>
            <a:endParaRPr lang="en-US" sz="800">
              <a:solidFill>
                <a:schemeClr val="accent1">
                  <a:lumMod val="40000"/>
                  <a:lumOff val="60000"/>
                </a:schemeClr>
              </a:solidFill>
              <a:latin typeface="Aptos Serif"/>
            </a:endParaRPr>
          </a:p>
          <a:p>
            <a:pPr algn="l"/>
            <a:endParaRPr lang="en-US"/>
          </a:p>
        </p:txBody>
      </p:sp>
      <p:sp>
        <p:nvSpPr>
          <p:cNvPr id="7" name="TextBox 6">
            <a:extLst>
              <a:ext uri="{FF2B5EF4-FFF2-40B4-BE49-F238E27FC236}">
                <a16:creationId xmlns:a16="http://schemas.microsoft.com/office/drawing/2014/main" id="{E41F987F-BCE3-C800-8E68-FA63F38F1BB1}"/>
              </a:ext>
            </a:extLst>
          </p:cNvPr>
          <p:cNvSpPr txBox="1"/>
          <p:nvPr/>
        </p:nvSpPr>
        <p:spPr>
          <a:xfrm>
            <a:off x="769988" y="2855607"/>
            <a:ext cx="1065580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latin typeface="Aptos Serif"/>
                <a:ea typeface="+mn-lt"/>
                <a:cs typeface="+mn-lt"/>
              </a:rPr>
              <a:t>Neonicotinoids are toxic insecticides that harm both pests and beneficial insects, like bees, by attacking their nervous systems. </a:t>
            </a:r>
            <a:endParaRPr lang="en-US"/>
          </a:p>
          <a:p>
            <a:pPr marL="285750" indent="-285750">
              <a:buFont typeface="Arial"/>
              <a:buChar char="•"/>
            </a:pPr>
            <a:endParaRPr lang="en-US">
              <a:latin typeface="Aptos Serif"/>
              <a:ea typeface="+mn-lt"/>
              <a:cs typeface="+mn-lt"/>
            </a:endParaRPr>
          </a:p>
          <a:p>
            <a:pPr marL="285750" indent="-285750">
              <a:buFont typeface="Arial"/>
              <a:buChar char="•"/>
            </a:pPr>
            <a:r>
              <a:rPr lang="en-US">
                <a:latin typeface="Aptos Serif"/>
                <a:ea typeface="+mn-lt"/>
                <a:cs typeface="+mn-lt"/>
              </a:rPr>
              <a:t>These systemic pesticides contaminate entire plants and persist in soil and water, damaging ecosystems. </a:t>
            </a:r>
          </a:p>
          <a:p>
            <a:pPr marL="285750" indent="-285750">
              <a:buFont typeface="Arial"/>
              <a:buChar char="•"/>
            </a:pPr>
            <a:endParaRPr lang="en-US">
              <a:latin typeface="Aptos Serif"/>
              <a:ea typeface="+mn-lt"/>
              <a:cs typeface="+mn-lt"/>
            </a:endParaRPr>
          </a:p>
          <a:p>
            <a:pPr marL="285750" indent="-285750">
              <a:buFont typeface="Arial"/>
              <a:buChar char="•"/>
            </a:pPr>
            <a:r>
              <a:rPr lang="en-US">
                <a:latin typeface="Aptos Serif"/>
                <a:ea typeface="+mn-lt"/>
                <a:cs typeface="+mn-lt"/>
              </a:rPr>
              <a:t>Overuse of neonics, often unnecessary, worsens pest problems by killing beneficial insects.</a:t>
            </a:r>
            <a:endParaRPr lang="en-US">
              <a:latin typeface="Aptos Serif"/>
              <a:cs typeface="Aptos Serif"/>
            </a:endParaRPr>
          </a:p>
          <a:p>
            <a:endParaRPr lang="en-US"/>
          </a:p>
        </p:txBody>
      </p:sp>
    </p:spTree>
    <p:extLst>
      <p:ext uri="{BB962C8B-B14F-4D97-AF65-F5344CB8AC3E}">
        <p14:creationId xmlns:p14="http://schemas.microsoft.com/office/powerpoint/2010/main" val="1331812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map of the united states&#10;&#10;Description automatically generated">
            <a:extLst>
              <a:ext uri="{FF2B5EF4-FFF2-40B4-BE49-F238E27FC236}">
                <a16:creationId xmlns:a16="http://schemas.microsoft.com/office/drawing/2014/main" id="{946530AC-4F87-88BE-E51A-F632C2F2F0A9}"/>
              </a:ext>
            </a:extLst>
          </p:cNvPr>
          <p:cNvPicPr>
            <a:picLocks noChangeAspect="1"/>
          </p:cNvPicPr>
          <p:nvPr/>
        </p:nvPicPr>
        <p:blipFill>
          <a:blip r:embed="rId2"/>
          <a:srcRect l="2020" t="157" r="126" b="-424"/>
          <a:stretch/>
        </p:blipFill>
        <p:spPr>
          <a:xfrm>
            <a:off x="619608" y="323340"/>
            <a:ext cx="4857519" cy="2355478"/>
          </a:xfrm>
          <a:prstGeom prst="rect">
            <a:avLst/>
          </a:prstGeom>
        </p:spPr>
      </p:pic>
      <p:pic>
        <p:nvPicPr>
          <p:cNvPr id="7" name="Picture 6" descr="A map of the united states&#10;&#10;Description automatically generated">
            <a:extLst>
              <a:ext uri="{FF2B5EF4-FFF2-40B4-BE49-F238E27FC236}">
                <a16:creationId xmlns:a16="http://schemas.microsoft.com/office/drawing/2014/main" id="{AEAF5442-F355-5362-7E73-5500B8DC77A0}"/>
              </a:ext>
            </a:extLst>
          </p:cNvPr>
          <p:cNvPicPr>
            <a:picLocks noChangeAspect="1"/>
          </p:cNvPicPr>
          <p:nvPr/>
        </p:nvPicPr>
        <p:blipFill>
          <a:blip r:embed="rId3"/>
          <a:srcRect l="2516" b="-178"/>
          <a:stretch/>
        </p:blipFill>
        <p:spPr>
          <a:xfrm>
            <a:off x="6804605" y="323919"/>
            <a:ext cx="4856749" cy="2360037"/>
          </a:xfrm>
          <a:prstGeom prst="rect">
            <a:avLst/>
          </a:prstGeom>
        </p:spPr>
      </p:pic>
      <p:pic>
        <p:nvPicPr>
          <p:cNvPr id="8" name="Picture 7" descr="A map of the united states&#10;&#10;Description automatically generated">
            <a:extLst>
              <a:ext uri="{FF2B5EF4-FFF2-40B4-BE49-F238E27FC236}">
                <a16:creationId xmlns:a16="http://schemas.microsoft.com/office/drawing/2014/main" id="{286186E8-2D67-9459-4541-88D8B7DEC6DE}"/>
              </a:ext>
            </a:extLst>
          </p:cNvPr>
          <p:cNvPicPr>
            <a:picLocks noChangeAspect="1"/>
          </p:cNvPicPr>
          <p:nvPr/>
        </p:nvPicPr>
        <p:blipFill>
          <a:blip r:embed="rId4"/>
          <a:srcRect l="2699" b="-267"/>
          <a:stretch/>
        </p:blipFill>
        <p:spPr>
          <a:xfrm>
            <a:off x="3655180" y="3122735"/>
            <a:ext cx="4853826" cy="2343397"/>
          </a:xfrm>
          <a:prstGeom prst="rect">
            <a:avLst/>
          </a:prstGeom>
        </p:spPr>
      </p:pic>
      <p:sp>
        <p:nvSpPr>
          <p:cNvPr id="9" name="TextBox 8">
            <a:extLst>
              <a:ext uri="{FF2B5EF4-FFF2-40B4-BE49-F238E27FC236}">
                <a16:creationId xmlns:a16="http://schemas.microsoft.com/office/drawing/2014/main" id="{420DC024-6115-907D-E78E-6BCEB6B9C5C7}"/>
              </a:ext>
            </a:extLst>
          </p:cNvPr>
          <p:cNvSpPr txBox="1"/>
          <p:nvPr/>
        </p:nvSpPr>
        <p:spPr>
          <a:xfrm>
            <a:off x="620485" y="2710542"/>
            <a:ext cx="25908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4: </a:t>
            </a:r>
            <a:r>
              <a:rPr lang="en-US" sz="1400" i="1">
                <a:latin typeface="Aptos Serif"/>
                <a:ea typeface="+mn-lt"/>
                <a:cs typeface="+mn-lt"/>
              </a:rPr>
              <a:t>Imidacloprid</a:t>
            </a:r>
          </a:p>
        </p:txBody>
      </p:sp>
      <p:sp>
        <p:nvSpPr>
          <p:cNvPr id="10" name="TextBox 9">
            <a:extLst>
              <a:ext uri="{FF2B5EF4-FFF2-40B4-BE49-F238E27FC236}">
                <a16:creationId xmlns:a16="http://schemas.microsoft.com/office/drawing/2014/main" id="{53526916-349B-6D63-0A36-D911B8E5B54A}"/>
              </a:ext>
            </a:extLst>
          </p:cNvPr>
          <p:cNvSpPr txBox="1"/>
          <p:nvPr/>
        </p:nvSpPr>
        <p:spPr>
          <a:xfrm>
            <a:off x="9789305" y="2698350"/>
            <a:ext cx="187016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5: </a:t>
            </a:r>
            <a:r>
              <a:rPr lang="en-US" sz="1400" i="1">
                <a:latin typeface="Aptos Serif"/>
                <a:ea typeface="+mn-lt"/>
                <a:cs typeface="+mn-lt"/>
              </a:rPr>
              <a:t>Clothianidin </a:t>
            </a:r>
          </a:p>
        </p:txBody>
      </p:sp>
      <p:sp>
        <p:nvSpPr>
          <p:cNvPr id="11" name="TextBox 10">
            <a:extLst>
              <a:ext uri="{FF2B5EF4-FFF2-40B4-BE49-F238E27FC236}">
                <a16:creationId xmlns:a16="http://schemas.microsoft.com/office/drawing/2014/main" id="{5EB028D8-8A45-694D-9EAE-326166FAF2B0}"/>
              </a:ext>
            </a:extLst>
          </p:cNvPr>
          <p:cNvSpPr txBox="1"/>
          <p:nvPr/>
        </p:nvSpPr>
        <p:spPr>
          <a:xfrm>
            <a:off x="4971287" y="5490754"/>
            <a:ext cx="224681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6: </a:t>
            </a:r>
            <a:r>
              <a:rPr lang="en-US" sz="1400" i="1">
                <a:latin typeface="Aptos Serif"/>
                <a:ea typeface="+mn-lt"/>
                <a:cs typeface="+mn-lt"/>
              </a:rPr>
              <a:t>Thiamethoxam</a:t>
            </a:r>
            <a:endParaRPr lang="en-US" sz="1400" i="1">
              <a:latin typeface="Aptos Serif"/>
              <a:cs typeface="Aptos Serif"/>
            </a:endParaRPr>
          </a:p>
        </p:txBody>
      </p:sp>
      <p:sp>
        <p:nvSpPr>
          <p:cNvPr id="2" name="TextBox 1">
            <a:extLst>
              <a:ext uri="{FF2B5EF4-FFF2-40B4-BE49-F238E27FC236}">
                <a16:creationId xmlns:a16="http://schemas.microsoft.com/office/drawing/2014/main" id="{9F727BC8-EB67-2115-D9EE-B9668BBA7AC7}"/>
              </a:ext>
            </a:extLst>
          </p:cNvPr>
          <p:cNvSpPr txBox="1"/>
          <p:nvPr/>
        </p:nvSpPr>
        <p:spPr>
          <a:xfrm>
            <a:off x="623132" y="3005666"/>
            <a:ext cx="2896305"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Imidacloprid is an insecticide designed to mimic nicotine, a natural toxin found in plants like tobacco. It targets sucking insects, termites, certain soil insects, and fleas on pets. Since its introduction in the U.S. in 1994, it has been widely used for pest control.</a:t>
            </a:r>
            <a:endParaRPr lang="en-US" sz="1200">
              <a:latin typeface="Aptos Serif"/>
              <a:cs typeface="Aptos Serif"/>
            </a:endParaRPr>
          </a:p>
        </p:txBody>
      </p:sp>
      <p:sp>
        <p:nvSpPr>
          <p:cNvPr id="4" name="TextBox 3">
            <a:extLst>
              <a:ext uri="{FF2B5EF4-FFF2-40B4-BE49-F238E27FC236}">
                <a16:creationId xmlns:a16="http://schemas.microsoft.com/office/drawing/2014/main" id="{5BE2B5C0-7B64-1C08-CBB8-14BB6D9C959A}"/>
              </a:ext>
            </a:extLst>
          </p:cNvPr>
          <p:cNvSpPr txBox="1"/>
          <p:nvPr/>
        </p:nvSpPr>
        <p:spPr>
          <a:xfrm>
            <a:off x="3654136" y="5740977"/>
            <a:ext cx="4762499"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Thiamethoxam is a neonicotinoid insecticide that mimics nicotine, targeting insects by binding to their nicotinic acetylcholine receptors, leading to paralysis. While used in crops like corn and soybeans, it has been linked to honeybee colony collapse disorder, prompting bans in Europe.</a:t>
            </a:r>
            <a:endParaRPr lang="en-US" sz="1200">
              <a:latin typeface="Aptos Serif"/>
              <a:cs typeface="Aptos Serif"/>
            </a:endParaRPr>
          </a:p>
        </p:txBody>
      </p:sp>
      <p:sp>
        <p:nvSpPr>
          <p:cNvPr id="12" name="TextBox 11">
            <a:extLst>
              <a:ext uri="{FF2B5EF4-FFF2-40B4-BE49-F238E27FC236}">
                <a16:creationId xmlns:a16="http://schemas.microsoft.com/office/drawing/2014/main" id="{FCFE80BD-9BD5-97EB-5EF1-969B41563D7D}"/>
              </a:ext>
            </a:extLst>
          </p:cNvPr>
          <p:cNvSpPr txBox="1"/>
          <p:nvPr/>
        </p:nvSpPr>
        <p:spPr>
          <a:xfrm>
            <a:off x="8676409" y="3004704"/>
            <a:ext cx="2985653"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In Wisconsin, clothianidin is a neonicotinoid insecticide used on crops like corn and soybeans and in residential pest control products. Registered by the EPA in 2003, it is found in over 30 products, originally manufactured by Bayer CropScience, with others like BASF and DuPont.</a:t>
            </a:r>
            <a:endParaRPr lang="en-US" sz="1200">
              <a:latin typeface="Aptos Serif"/>
              <a:cs typeface="Aptos Serif"/>
            </a:endParaRPr>
          </a:p>
        </p:txBody>
      </p:sp>
      <p:sp>
        <p:nvSpPr>
          <p:cNvPr id="13" name="TextBox 12">
            <a:extLst>
              <a:ext uri="{FF2B5EF4-FFF2-40B4-BE49-F238E27FC236}">
                <a16:creationId xmlns:a16="http://schemas.microsoft.com/office/drawing/2014/main" id="{04DA631D-E33B-4FDA-A3C1-97305F15346A}"/>
              </a:ext>
            </a:extLst>
          </p:cNvPr>
          <p:cNvSpPr txBox="1"/>
          <p:nvPr/>
        </p:nvSpPr>
        <p:spPr>
          <a:xfrm>
            <a:off x="199159" y="25977"/>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latin typeface="Aptos Serif"/>
                <a:cs typeface="Aptos Serif"/>
              </a:rPr>
              <a:t>NEONICOTINOID EXAMPLES</a:t>
            </a:r>
            <a:endParaRPr lang="en-US" sz="1400">
              <a:solidFill>
                <a:srgbClr val="000000"/>
              </a:solidFill>
              <a:latin typeface="Aptos Serif"/>
              <a:cs typeface="Aptos Serif"/>
            </a:endParaRPr>
          </a:p>
        </p:txBody>
      </p:sp>
      <p:pic>
        <p:nvPicPr>
          <p:cNvPr id="3" name="Graphic 2" descr="Butterfly with solid fill">
            <a:extLst>
              <a:ext uri="{FF2B5EF4-FFF2-40B4-BE49-F238E27FC236}">
                <a16:creationId xmlns:a16="http://schemas.microsoft.com/office/drawing/2014/main" id="{248F799F-CC97-B4A8-6277-CD1E0EA212E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58803" y="4576644"/>
            <a:ext cx="1821083" cy="1821084"/>
          </a:xfrm>
          <a:prstGeom prst="rect">
            <a:avLst/>
          </a:prstGeom>
        </p:spPr>
      </p:pic>
      <p:pic>
        <p:nvPicPr>
          <p:cNvPr id="5" name="Graphic 4" descr="Butterfly with solid fill">
            <a:extLst>
              <a:ext uri="{FF2B5EF4-FFF2-40B4-BE49-F238E27FC236}">
                <a16:creationId xmlns:a16="http://schemas.microsoft.com/office/drawing/2014/main" id="{9C213FDC-EC46-9D69-9B2A-990D40C5A05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474852" y="4576643"/>
            <a:ext cx="1821083" cy="1821084"/>
          </a:xfrm>
          <a:prstGeom prst="rect">
            <a:avLst/>
          </a:prstGeom>
        </p:spPr>
      </p:pic>
    </p:spTree>
    <p:extLst>
      <p:ext uri="{BB962C8B-B14F-4D97-AF65-F5344CB8AC3E}">
        <p14:creationId xmlns:p14="http://schemas.microsoft.com/office/powerpoint/2010/main" val="4083201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FE948-EE69-F437-9F89-06F475649429}"/>
              </a:ext>
            </a:extLst>
          </p:cNvPr>
          <p:cNvSpPr>
            <a:spLocks noGrp="1"/>
          </p:cNvSpPr>
          <p:nvPr>
            <p:ph type="ctrTitle"/>
          </p:nvPr>
        </p:nvSpPr>
        <p:spPr>
          <a:xfrm>
            <a:off x="1293676" y="438082"/>
            <a:ext cx="9613374" cy="361269"/>
          </a:xfrm>
        </p:spPr>
        <p:txBody>
          <a:bodyPr/>
          <a:lstStyle/>
          <a:p>
            <a:pPr algn="ctr"/>
            <a:r>
              <a:rPr lang="en-US" i="1">
                <a:latin typeface="Aptos Serif"/>
                <a:cs typeface="Aptos Serif"/>
              </a:rPr>
              <a:t>TYPES OF PESTICIDES / HERBICIDES</a:t>
            </a:r>
            <a:endParaRPr lang="en-US">
              <a:solidFill>
                <a:srgbClr val="000000"/>
              </a:solidFill>
              <a:latin typeface="Aptos Serif"/>
              <a:cs typeface="Aptos Serif"/>
            </a:endParaRPr>
          </a:p>
          <a:p>
            <a:pPr algn="ctr"/>
            <a:endParaRPr lang="en-US"/>
          </a:p>
        </p:txBody>
      </p:sp>
      <p:sp>
        <p:nvSpPr>
          <p:cNvPr id="4" name="Text Placeholder 3">
            <a:extLst>
              <a:ext uri="{FF2B5EF4-FFF2-40B4-BE49-F238E27FC236}">
                <a16:creationId xmlns:a16="http://schemas.microsoft.com/office/drawing/2014/main" id="{4A44A168-E146-6706-529E-9F076E1FEEF6}"/>
              </a:ext>
            </a:extLst>
          </p:cNvPr>
          <p:cNvSpPr>
            <a:spLocks noGrp="1"/>
          </p:cNvSpPr>
          <p:nvPr>
            <p:ph type="body" sz="quarter" idx="13"/>
          </p:nvPr>
        </p:nvSpPr>
        <p:spPr>
          <a:xfrm>
            <a:off x="1168865" y="2067161"/>
            <a:ext cx="9738193" cy="788839"/>
          </a:xfrm>
        </p:spPr>
        <p:txBody>
          <a:bodyPr>
            <a:normAutofit/>
          </a:bodyPr>
          <a:lstStyle/>
          <a:p>
            <a:pPr algn="ctr"/>
            <a:r>
              <a:rPr lang="en-US" sz="4400">
                <a:latin typeface="Aptos Serif"/>
                <a:ea typeface="+mn-lt"/>
                <a:cs typeface="+mn-lt"/>
              </a:rPr>
              <a:t>II.   Organophosphates</a:t>
            </a:r>
            <a:endParaRPr lang="en-US">
              <a:latin typeface="Aptos Serif"/>
              <a:cs typeface="Aptos Serif"/>
            </a:endParaRPr>
          </a:p>
        </p:txBody>
      </p:sp>
      <p:sp>
        <p:nvSpPr>
          <p:cNvPr id="6" name="TextBox 5">
            <a:extLst>
              <a:ext uri="{FF2B5EF4-FFF2-40B4-BE49-F238E27FC236}">
                <a16:creationId xmlns:a16="http://schemas.microsoft.com/office/drawing/2014/main" id="{B9519C96-6BE0-81ED-BB15-99BB0A7BF30F}"/>
              </a:ext>
            </a:extLst>
          </p:cNvPr>
          <p:cNvSpPr txBox="1"/>
          <p:nvPr/>
        </p:nvSpPr>
        <p:spPr>
          <a:xfrm>
            <a:off x="-2103" y="6549048"/>
            <a:ext cx="6824997"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chemeClr val="accent1">
                    <a:lumMod val="40000"/>
                    <a:lumOff val="60000"/>
                  </a:schemeClr>
                </a:solidFill>
                <a:latin typeface="Aptos Serif"/>
                <a:ea typeface="+mn-lt"/>
                <a:cs typeface="+mn-lt"/>
              </a:rPr>
              <a:t>“Organophosphates Fact Sheet.” </a:t>
            </a:r>
            <a:r>
              <a:rPr lang="en-US" sz="800" i="1">
                <a:solidFill>
                  <a:schemeClr val="accent1">
                    <a:lumMod val="40000"/>
                    <a:lumOff val="60000"/>
                  </a:schemeClr>
                </a:solidFill>
                <a:latin typeface="Aptos Serif"/>
                <a:ea typeface="+mn-lt"/>
                <a:cs typeface="+mn-lt"/>
              </a:rPr>
              <a:t>National Caucus of Environmental Legislators</a:t>
            </a:r>
            <a:r>
              <a:rPr lang="en-US" sz="800">
                <a:solidFill>
                  <a:schemeClr val="accent1">
                    <a:lumMod val="40000"/>
                    <a:lumOff val="60000"/>
                  </a:schemeClr>
                </a:solidFill>
                <a:latin typeface="Aptos Serif"/>
                <a:ea typeface="+mn-lt"/>
                <a:cs typeface="+mn-lt"/>
              </a:rPr>
              <a:t>, 6 June 2023, www.ncelenviro.org/resources/organophosphates-fact-sheet/#:~:text=Organophosphates%20are%20a%20class%20of,landscaping%2C%20and%20mosquito%20management%20industries. </a:t>
            </a:r>
          </a:p>
          <a:p>
            <a:endParaRPr lang="en-US" sz="800">
              <a:solidFill>
                <a:schemeClr val="accent1">
                  <a:lumMod val="40000"/>
                  <a:lumOff val="60000"/>
                </a:schemeClr>
              </a:solidFill>
            </a:endParaRPr>
          </a:p>
          <a:p>
            <a:pPr algn="l"/>
            <a:endParaRPr lang="en-US"/>
          </a:p>
        </p:txBody>
      </p:sp>
      <p:sp>
        <p:nvSpPr>
          <p:cNvPr id="7" name="TextBox 6">
            <a:extLst>
              <a:ext uri="{FF2B5EF4-FFF2-40B4-BE49-F238E27FC236}">
                <a16:creationId xmlns:a16="http://schemas.microsoft.com/office/drawing/2014/main" id="{E41F987F-BCE3-C800-8E68-FA63F38F1BB1}"/>
              </a:ext>
            </a:extLst>
          </p:cNvPr>
          <p:cNvSpPr txBox="1"/>
          <p:nvPr/>
        </p:nvSpPr>
        <p:spPr>
          <a:xfrm>
            <a:off x="769988" y="2855607"/>
            <a:ext cx="1065580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latin typeface="Aptos Serif"/>
                <a:ea typeface="+mn-lt"/>
                <a:cs typeface="+mn-lt"/>
              </a:rPr>
              <a:t>Organophosphates are pesticides that harm pollinators by damaging their nervous systems, contributing to colony collapse disorder. </a:t>
            </a:r>
            <a:endParaRPr lang="en-US"/>
          </a:p>
          <a:p>
            <a:endParaRPr lang="en-US">
              <a:latin typeface="Aptos Serif"/>
              <a:ea typeface="+mn-lt"/>
              <a:cs typeface="+mn-lt"/>
            </a:endParaRPr>
          </a:p>
          <a:p>
            <a:pPr marL="285750" indent="-285750">
              <a:buFont typeface="Arial"/>
              <a:buChar char="•"/>
            </a:pPr>
            <a:r>
              <a:rPr lang="en-US">
                <a:latin typeface="Aptos Serif"/>
                <a:ea typeface="+mn-lt"/>
                <a:cs typeface="+mn-lt"/>
              </a:rPr>
              <a:t>Despite reduced use after 2001, they still account for 33% of insecticides, impairing pollinators' foraging abilities. </a:t>
            </a:r>
          </a:p>
          <a:p>
            <a:endParaRPr lang="en-US">
              <a:latin typeface="Aptos Serif"/>
              <a:ea typeface="+mn-lt"/>
              <a:cs typeface="+mn-lt"/>
            </a:endParaRPr>
          </a:p>
          <a:p>
            <a:pPr marL="285750" indent="-285750">
              <a:buFont typeface="Arial"/>
              <a:buChar char="•"/>
            </a:pPr>
            <a:r>
              <a:rPr lang="en-US">
                <a:latin typeface="Aptos Serif"/>
                <a:ea typeface="+mn-lt"/>
                <a:cs typeface="+mn-lt"/>
              </a:rPr>
              <a:t>Regulations, such as the 2022 EPA ban on chlorpyrifos, aim to reduce their harmful impact.</a:t>
            </a:r>
            <a:endParaRPr lang="en-US">
              <a:latin typeface="Aptos Serif"/>
              <a:cs typeface="Aptos Serif"/>
            </a:endParaRPr>
          </a:p>
          <a:p>
            <a:endParaRPr lang="en-US">
              <a:ea typeface="+mn-lt"/>
              <a:cs typeface="+mn-lt"/>
            </a:endParaRPr>
          </a:p>
        </p:txBody>
      </p:sp>
    </p:spTree>
    <p:extLst>
      <p:ext uri="{BB962C8B-B14F-4D97-AF65-F5344CB8AC3E}">
        <p14:creationId xmlns:p14="http://schemas.microsoft.com/office/powerpoint/2010/main" val="13931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32AF36D-5084-E10B-9DFF-7190168B6DBF}"/>
              </a:ext>
            </a:extLst>
          </p:cNvPr>
          <p:cNvPicPr>
            <a:picLocks noChangeAspect="1"/>
          </p:cNvPicPr>
          <p:nvPr/>
        </p:nvPicPr>
        <p:blipFill>
          <a:blip r:embed="rId2"/>
          <a:srcRect l="2399" t="9" r="-253" b="524"/>
          <a:stretch/>
        </p:blipFill>
        <p:spPr>
          <a:xfrm>
            <a:off x="6722349" y="339030"/>
            <a:ext cx="4820403" cy="2353461"/>
          </a:xfrm>
          <a:prstGeom prst="rect">
            <a:avLst/>
          </a:prstGeom>
        </p:spPr>
      </p:pic>
      <p:pic>
        <p:nvPicPr>
          <p:cNvPr id="6" name="Picture 5">
            <a:extLst>
              <a:ext uri="{FF2B5EF4-FFF2-40B4-BE49-F238E27FC236}">
                <a16:creationId xmlns:a16="http://schemas.microsoft.com/office/drawing/2014/main" id="{4E85ACBD-40FC-73C7-36CF-24F90B4A969A}"/>
              </a:ext>
            </a:extLst>
          </p:cNvPr>
          <p:cNvPicPr>
            <a:picLocks noChangeAspect="1"/>
          </p:cNvPicPr>
          <p:nvPr/>
        </p:nvPicPr>
        <p:blipFill>
          <a:blip r:embed="rId3"/>
          <a:srcRect l="2276" r="-127" b="-267"/>
          <a:stretch/>
        </p:blipFill>
        <p:spPr>
          <a:xfrm>
            <a:off x="623392" y="336321"/>
            <a:ext cx="4852348" cy="2355361"/>
          </a:xfrm>
          <a:prstGeom prst="rect">
            <a:avLst/>
          </a:prstGeom>
        </p:spPr>
      </p:pic>
      <p:pic>
        <p:nvPicPr>
          <p:cNvPr id="7" name="Picture 6" descr="A map of the united states&#10;&#10;Description automatically generated">
            <a:extLst>
              <a:ext uri="{FF2B5EF4-FFF2-40B4-BE49-F238E27FC236}">
                <a16:creationId xmlns:a16="http://schemas.microsoft.com/office/drawing/2014/main" id="{90F797FF-F3EB-C005-46BF-5ECA0367EFAD}"/>
              </a:ext>
            </a:extLst>
          </p:cNvPr>
          <p:cNvPicPr>
            <a:picLocks noChangeAspect="1"/>
          </p:cNvPicPr>
          <p:nvPr/>
        </p:nvPicPr>
        <p:blipFill>
          <a:blip r:embed="rId4"/>
          <a:srcRect l="2440" r="-461" b="210"/>
          <a:stretch/>
        </p:blipFill>
        <p:spPr>
          <a:xfrm>
            <a:off x="3664966" y="3151194"/>
            <a:ext cx="4857970" cy="2346246"/>
          </a:xfrm>
          <a:prstGeom prst="rect">
            <a:avLst/>
          </a:prstGeom>
        </p:spPr>
      </p:pic>
      <p:sp>
        <p:nvSpPr>
          <p:cNvPr id="8" name="TextBox 7">
            <a:extLst>
              <a:ext uri="{FF2B5EF4-FFF2-40B4-BE49-F238E27FC236}">
                <a16:creationId xmlns:a16="http://schemas.microsoft.com/office/drawing/2014/main" id="{9CA5524E-68CE-0A31-B1B0-70414E01FC48}"/>
              </a:ext>
            </a:extLst>
          </p:cNvPr>
          <p:cNvSpPr txBox="1"/>
          <p:nvPr/>
        </p:nvSpPr>
        <p:spPr>
          <a:xfrm>
            <a:off x="621792" y="2688335"/>
            <a:ext cx="264566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ea typeface="+mn-lt"/>
                <a:cs typeface="+mn-lt"/>
              </a:rPr>
              <a:t>Fig. 7: </a:t>
            </a:r>
            <a:r>
              <a:rPr lang="en-US" sz="1400" i="1">
                <a:latin typeface="Aptos Serif"/>
                <a:ea typeface="+mn-lt"/>
                <a:cs typeface="+mn-lt"/>
              </a:rPr>
              <a:t>Malathion</a:t>
            </a:r>
            <a:endParaRPr lang="en-US" sz="1400" i="1">
              <a:latin typeface="Aptos Serif"/>
              <a:cs typeface="Aptos Serif"/>
            </a:endParaRPr>
          </a:p>
        </p:txBody>
      </p:sp>
      <p:sp>
        <p:nvSpPr>
          <p:cNvPr id="9" name="TextBox 8">
            <a:extLst>
              <a:ext uri="{FF2B5EF4-FFF2-40B4-BE49-F238E27FC236}">
                <a16:creationId xmlns:a16="http://schemas.microsoft.com/office/drawing/2014/main" id="{591D1EB7-3631-45D9-4233-941C1DDE0BE0}"/>
              </a:ext>
            </a:extLst>
          </p:cNvPr>
          <p:cNvSpPr txBox="1"/>
          <p:nvPr/>
        </p:nvSpPr>
        <p:spPr>
          <a:xfrm>
            <a:off x="9619488" y="2688336"/>
            <a:ext cx="267004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8: </a:t>
            </a:r>
            <a:r>
              <a:rPr lang="en-US" sz="1400" i="1">
                <a:latin typeface="Aptos Serif"/>
                <a:ea typeface="+mn-lt"/>
                <a:cs typeface="+mn-lt"/>
              </a:rPr>
              <a:t>Chlorpyrifos</a:t>
            </a:r>
            <a:endParaRPr lang="en-US" sz="1400" i="1">
              <a:latin typeface="Aptos Serif"/>
              <a:cs typeface="Aptos Serif"/>
            </a:endParaRPr>
          </a:p>
        </p:txBody>
      </p:sp>
      <p:sp>
        <p:nvSpPr>
          <p:cNvPr id="10" name="TextBox 9">
            <a:extLst>
              <a:ext uri="{FF2B5EF4-FFF2-40B4-BE49-F238E27FC236}">
                <a16:creationId xmlns:a16="http://schemas.microsoft.com/office/drawing/2014/main" id="{4588AECF-AD94-038E-5F4D-551C17170EF7}"/>
              </a:ext>
            </a:extLst>
          </p:cNvPr>
          <p:cNvSpPr txBox="1"/>
          <p:nvPr/>
        </p:nvSpPr>
        <p:spPr>
          <a:xfrm>
            <a:off x="5260848" y="5498592"/>
            <a:ext cx="265785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9: </a:t>
            </a:r>
            <a:r>
              <a:rPr lang="en-US" sz="1400" i="1">
                <a:latin typeface="Aptos Serif"/>
                <a:ea typeface="+mn-lt"/>
                <a:cs typeface="+mn-lt"/>
              </a:rPr>
              <a:t>Diazinon </a:t>
            </a:r>
            <a:endParaRPr lang="en-US" sz="1400" i="1">
              <a:latin typeface="Aptos Serif"/>
              <a:cs typeface="Aptos Serif"/>
            </a:endParaRPr>
          </a:p>
        </p:txBody>
      </p:sp>
      <p:sp>
        <p:nvSpPr>
          <p:cNvPr id="2" name="TextBox 1">
            <a:extLst>
              <a:ext uri="{FF2B5EF4-FFF2-40B4-BE49-F238E27FC236}">
                <a16:creationId xmlns:a16="http://schemas.microsoft.com/office/drawing/2014/main" id="{44FA7095-F217-BAB4-29FD-B6A28B3BB74F}"/>
              </a:ext>
            </a:extLst>
          </p:cNvPr>
          <p:cNvSpPr txBox="1"/>
          <p:nvPr/>
        </p:nvSpPr>
        <p:spPr>
          <a:xfrm>
            <a:off x="623455" y="2996044"/>
            <a:ext cx="2909454"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Malathion is an organophosphate insecticide used for agriculture, mosquito control, and lice treatment since 1956. It disrupts insect nervous systems, causing paralysis and death, and can also affect humans and animals through inhalation, ingestion, or skin contact.</a:t>
            </a:r>
            <a:endParaRPr lang="en-US" sz="1200">
              <a:latin typeface="Aptos Serif"/>
              <a:cs typeface="Aptos Serif"/>
            </a:endParaRPr>
          </a:p>
        </p:txBody>
      </p:sp>
      <p:sp>
        <p:nvSpPr>
          <p:cNvPr id="3" name="TextBox 2">
            <a:extLst>
              <a:ext uri="{FF2B5EF4-FFF2-40B4-BE49-F238E27FC236}">
                <a16:creationId xmlns:a16="http://schemas.microsoft.com/office/drawing/2014/main" id="{A53CE710-A466-6BAE-AC5A-44283EA5F54A}"/>
              </a:ext>
            </a:extLst>
          </p:cNvPr>
          <p:cNvSpPr txBox="1"/>
          <p:nvPr/>
        </p:nvSpPr>
        <p:spPr>
          <a:xfrm>
            <a:off x="8659091" y="2996045"/>
            <a:ext cx="288347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Chlorpyrifos is an organophosphate insecticide. A November 2023 court ruling reinstated previously revoked food tolerances, stating the EPA should have considered modifications. The EPA will propose a new rule for 11 specific uses while current cancellation orders remain unchanged.</a:t>
            </a:r>
            <a:endParaRPr lang="en-US" sz="1200">
              <a:latin typeface="Aptos Serif"/>
              <a:cs typeface="Aptos Serif"/>
            </a:endParaRPr>
          </a:p>
        </p:txBody>
      </p:sp>
      <p:sp>
        <p:nvSpPr>
          <p:cNvPr id="4" name="TextBox 3">
            <a:extLst>
              <a:ext uri="{FF2B5EF4-FFF2-40B4-BE49-F238E27FC236}">
                <a16:creationId xmlns:a16="http://schemas.microsoft.com/office/drawing/2014/main" id="{B03803DF-3331-1FFA-6106-231D16C23CAF}"/>
              </a:ext>
            </a:extLst>
          </p:cNvPr>
          <p:cNvSpPr txBox="1"/>
          <p:nvPr/>
        </p:nvSpPr>
        <p:spPr>
          <a:xfrm>
            <a:off x="3662795" y="5740977"/>
            <a:ext cx="4857749"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Diazinon is an organophosphate insecticide used in agriculture to control pests on crops and in cattle ear tags. Approved in the U.S. since 1956, its residential use was banned in 2004. It disrupts insect nervous systems, causing death, and is available in various formulations.</a:t>
            </a:r>
          </a:p>
          <a:p>
            <a:pPr algn="l"/>
            <a:endParaRPr lang="en-US"/>
          </a:p>
        </p:txBody>
      </p:sp>
      <p:sp>
        <p:nvSpPr>
          <p:cNvPr id="11" name="TextBox 10">
            <a:extLst>
              <a:ext uri="{FF2B5EF4-FFF2-40B4-BE49-F238E27FC236}">
                <a16:creationId xmlns:a16="http://schemas.microsoft.com/office/drawing/2014/main" id="{B3B140B4-AA22-9F48-AFD9-0394EDD557A2}"/>
              </a:ext>
            </a:extLst>
          </p:cNvPr>
          <p:cNvSpPr txBox="1"/>
          <p:nvPr/>
        </p:nvSpPr>
        <p:spPr>
          <a:xfrm>
            <a:off x="207817" y="25977"/>
            <a:ext cx="305665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latin typeface="Aptos Serif"/>
                <a:cs typeface="Aptos Serif"/>
              </a:rPr>
              <a:t>ORGANOPHOSPHATE EXAMPLES</a:t>
            </a:r>
          </a:p>
        </p:txBody>
      </p:sp>
      <p:pic>
        <p:nvPicPr>
          <p:cNvPr id="13" name="Graphic 12" descr="Butterfly with solid fill">
            <a:extLst>
              <a:ext uri="{FF2B5EF4-FFF2-40B4-BE49-F238E27FC236}">
                <a16:creationId xmlns:a16="http://schemas.microsoft.com/office/drawing/2014/main" id="{CF1BB99E-3E49-0B1F-1EF0-0173FCE6428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74854" y="4557353"/>
            <a:ext cx="1821083" cy="1821084"/>
          </a:xfrm>
          <a:prstGeom prst="rect">
            <a:avLst/>
          </a:prstGeom>
        </p:spPr>
      </p:pic>
      <p:pic>
        <p:nvPicPr>
          <p:cNvPr id="14" name="Graphic 13" descr="Butterfly with solid fill">
            <a:extLst>
              <a:ext uri="{FF2B5EF4-FFF2-40B4-BE49-F238E27FC236}">
                <a16:creationId xmlns:a16="http://schemas.microsoft.com/office/drawing/2014/main" id="{85B2937D-76D1-9745-3B6A-E74B335E944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97386" y="4586289"/>
            <a:ext cx="1821083" cy="1821084"/>
          </a:xfrm>
          <a:prstGeom prst="rect">
            <a:avLst/>
          </a:prstGeom>
        </p:spPr>
      </p:pic>
    </p:spTree>
    <p:extLst>
      <p:ext uri="{BB962C8B-B14F-4D97-AF65-F5344CB8AC3E}">
        <p14:creationId xmlns:p14="http://schemas.microsoft.com/office/powerpoint/2010/main" val="22711876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FE948-EE69-F437-9F89-06F475649429}"/>
              </a:ext>
            </a:extLst>
          </p:cNvPr>
          <p:cNvSpPr>
            <a:spLocks noGrp="1"/>
          </p:cNvSpPr>
          <p:nvPr>
            <p:ph type="ctrTitle"/>
          </p:nvPr>
        </p:nvSpPr>
        <p:spPr>
          <a:xfrm>
            <a:off x="1293676" y="438082"/>
            <a:ext cx="9613374" cy="361269"/>
          </a:xfrm>
        </p:spPr>
        <p:txBody>
          <a:bodyPr/>
          <a:lstStyle/>
          <a:p>
            <a:pPr algn="ctr"/>
            <a:r>
              <a:rPr lang="en-US" i="1">
                <a:latin typeface="Aptos Serif"/>
                <a:cs typeface="Aptos Serif"/>
              </a:rPr>
              <a:t>TYPES OF PESTICIDES / HERBICIDES</a:t>
            </a:r>
            <a:endParaRPr lang="en-US">
              <a:latin typeface="Aptos Serif"/>
              <a:cs typeface="Aptos Serif"/>
            </a:endParaRPr>
          </a:p>
          <a:p>
            <a:pPr algn="ctr"/>
            <a:endParaRPr lang="en-US"/>
          </a:p>
        </p:txBody>
      </p:sp>
      <p:sp>
        <p:nvSpPr>
          <p:cNvPr id="4" name="Text Placeholder 3">
            <a:extLst>
              <a:ext uri="{FF2B5EF4-FFF2-40B4-BE49-F238E27FC236}">
                <a16:creationId xmlns:a16="http://schemas.microsoft.com/office/drawing/2014/main" id="{4A44A168-E146-6706-529E-9F076E1FEEF6}"/>
              </a:ext>
            </a:extLst>
          </p:cNvPr>
          <p:cNvSpPr>
            <a:spLocks noGrp="1"/>
          </p:cNvSpPr>
          <p:nvPr>
            <p:ph type="body" sz="quarter" idx="13"/>
          </p:nvPr>
        </p:nvSpPr>
        <p:spPr>
          <a:xfrm>
            <a:off x="1168865" y="2067161"/>
            <a:ext cx="9738193" cy="788839"/>
          </a:xfrm>
        </p:spPr>
        <p:txBody>
          <a:bodyPr>
            <a:normAutofit/>
          </a:bodyPr>
          <a:lstStyle/>
          <a:p>
            <a:pPr algn="ctr"/>
            <a:r>
              <a:rPr lang="en-US" sz="4400">
                <a:latin typeface="Aptos Serif"/>
                <a:ea typeface="+mn-lt"/>
                <a:cs typeface="+mn-lt"/>
              </a:rPr>
              <a:t>III. Herbicides</a:t>
            </a:r>
            <a:endParaRPr lang="en-US" sz="4400">
              <a:latin typeface="Aptos Serif"/>
              <a:cs typeface="Aptos Serif"/>
            </a:endParaRPr>
          </a:p>
        </p:txBody>
      </p:sp>
      <p:sp>
        <p:nvSpPr>
          <p:cNvPr id="6" name="TextBox 5">
            <a:extLst>
              <a:ext uri="{FF2B5EF4-FFF2-40B4-BE49-F238E27FC236}">
                <a16:creationId xmlns:a16="http://schemas.microsoft.com/office/drawing/2014/main" id="{B9519C96-6BE0-81ED-BB15-99BB0A7BF30F}"/>
              </a:ext>
            </a:extLst>
          </p:cNvPr>
          <p:cNvSpPr txBox="1"/>
          <p:nvPr/>
        </p:nvSpPr>
        <p:spPr>
          <a:xfrm>
            <a:off x="-2103" y="6670968"/>
            <a:ext cx="6824997"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i="1">
                <a:solidFill>
                  <a:schemeClr val="accent1">
                    <a:lumMod val="40000"/>
                    <a:lumOff val="60000"/>
                  </a:schemeClr>
                </a:solidFill>
                <a:latin typeface="Aptos Serif"/>
                <a:ea typeface="+mn-lt"/>
                <a:cs typeface="+mn-lt"/>
              </a:rPr>
              <a:t>EPA</a:t>
            </a:r>
            <a:r>
              <a:rPr lang="en-US" sz="800">
                <a:solidFill>
                  <a:schemeClr val="accent1">
                    <a:lumMod val="40000"/>
                    <a:lumOff val="60000"/>
                  </a:schemeClr>
                </a:solidFill>
                <a:latin typeface="Aptos Serif"/>
                <a:ea typeface="+mn-lt"/>
                <a:cs typeface="+mn-lt"/>
              </a:rPr>
              <a:t>, Environmental Protection Agency, www.epa.gov/caddis/herbicides. Accessed 6 Oct. 2024. </a:t>
            </a:r>
            <a:endParaRPr lang="en-US">
              <a:solidFill>
                <a:schemeClr val="accent1">
                  <a:lumMod val="40000"/>
                  <a:lumOff val="60000"/>
                </a:schemeClr>
              </a:solidFill>
              <a:latin typeface="Aptos Serif"/>
              <a:ea typeface="+mn-lt"/>
              <a:cs typeface="+mn-lt"/>
            </a:endParaRPr>
          </a:p>
          <a:p>
            <a:endParaRPr lang="en-US" sz="800">
              <a:solidFill>
                <a:schemeClr val="accent1">
                  <a:lumMod val="40000"/>
                  <a:lumOff val="60000"/>
                </a:schemeClr>
              </a:solidFill>
              <a:ea typeface="+mn-lt"/>
              <a:cs typeface="+mn-lt"/>
            </a:endParaRPr>
          </a:p>
          <a:p>
            <a:endParaRPr lang="en-US" sz="800">
              <a:solidFill>
                <a:schemeClr val="accent1">
                  <a:lumMod val="40000"/>
                  <a:lumOff val="60000"/>
                </a:schemeClr>
              </a:solidFill>
            </a:endParaRPr>
          </a:p>
          <a:p>
            <a:pPr algn="l"/>
            <a:endParaRPr lang="en-US"/>
          </a:p>
        </p:txBody>
      </p:sp>
      <p:sp>
        <p:nvSpPr>
          <p:cNvPr id="7" name="TextBox 6">
            <a:extLst>
              <a:ext uri="{FF2B5EF4-FFF2-40B4-BE49-F238E27FC236}">
                <a16:creationId xmlns:a16="http://schemas.microsoft.com/office/drawing/2014/main" id="{E41F987F-BCE3-C800-8E68-FA63F38F1BB1}"/>
              </a:ext>
            </a:extLst>
          </p:cNvPr>
          <p:cNvSpPr txBox="1"/>
          <p:nvPr/>
        </p:nvSpPr>
        <p:spPr>
          <a:xfrm>
            <a:off x="769988" y="2855607"/>
            <a:ext cx="10655807"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latin typeface="Aptos Serif"/>
                <a:ea typeface="+mn-lt"/>
                <a:cs typeface="+mn-lt"/>
              </a:rPr>
              <a:t>Herbicides are chemicals used to control unwanted vegetation, mainly in agriculture, to improve crop productivity. </a:t>
            </a:r>
            <a:endParaRPr lang="en-US">
              <a:latin typeface="Aptos Serif"/>
              <a:cs typeface="Aptos Serif"/>
            </a:endParaRPr>
          </a:p>
          <a:p>
            <a:endParaRPr lang="en-US">
              <a:latin typeface="Aptos Serif"/>
              <a:ea typeface="+mn-lt"/>
              <a:cs typeface="+mn-lt"/>
            </a:endParaRPr>
          </a:p>
          <a:p>
            <a:pPr marL="285750" indent="-285750">
              <a:buFont typeface="Arial"/>
              <a:buChar char="•"/>
            </a:pPr>
            <a:r>
              <a:rPr lang="en-US">
                <a:latin typeface="Aptos Serif"/>
                <a:ea typeface="+mn-lt"/>
                <a:cs typeface="+mn-lt"/>
              </a:rPr>
              <a:t>They are also applied in forest management, urban areas, and aquatic weed control. </a:t>
            </a:r>
          </a:p>
          <a:p>
            <a:endParaRPr lang="en-US">
              <a:latin typeface="Aptos Serif"/>
              <a:ea typeface="+mn-lt"/>
              <a:cs typeface="+mn-lt"/>
            </a:endParaRPr>
          </a:p>
          <a:p>
            <a:endParaRPr lang="en-US">
              <a:latin typeface="Aptos Serif"/>
              <a:ea typeface="+mn-lt"/>
              <a:cs typeface="+mn-lt"/>
            </a:endParaRPr>
          </a:p>
          <a:p>
            <a:pPr marL="285750" indent="-285750">
              <a:buFont typeface="Arial"/>
              <a:buChar char="•"/>
            </a:pPr>
            <a:r>
              <a:rPr lang="en-US">
                <a:latin typeface="Aptos Serif"/>
                <a:ea typeface="+mn-lt"/>
                <a:cs typeface="+mn-lt"/>
              </a:rPr>
              <a:t>Herbicides work by disrupting cell division, photosynthesis, or amino acid production, or by mimicking plant hormones, causing deformities.</a:t>
            </a:r>
            <a:endParaRPr lang="en-US">
              <a:latin typeface="Aptos Serif"/>
            </a:endParaRPr>
          </a:p>
          <a:p>
            <a:endParaRPr lang="en-US"/>
          </a:p>
        </p:txBody>
      </p:sp>
    </p:spTree>
    <p:extLst>
      <p:ext uri="{BB962C8B-B14F-4D97-AF65-F5344CB8AC3E}">
        <p14:creationId xmlns:p14="http://schemas.microsoft.com/office/powerpoint/2010/main" val="555217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map of the united states&#10;&#10;Description automatically generated">
            <a:extLst>
              <a:ext uri="{FF2B5EF4-FFF2-40B4-BE49-F238E27FC236}">
                <a16:creationId xmlns:a16="http://schemas.microsoft.com/office/drawing/2014/main" id="{017E9E4B-57EC-5A19-E7ED-16AAD99A6984}"/>
              </a:ext>
            </a:extLst>
          </p:cNvPr>
          <p:cNvPicPr>
            <a:picLocks noChangeAspect="1"/>
          </p:cNvPicPr>
          <p:nvPr/>
        </p:nvPicPr>
        <p:blipFill>
          <a:blip r:embed="rId2"/>
          <a:srcRect l="2394" r="-27" b="280"/>
          <a:stretch/>
        </p:blipFill>
        <p:spPr>
          <a:xfrm>
            <a:off x="619864" y="319263"/>
            <a:ext cx="4857427" cy="2351930"/>
          </a:xfrm>
          <a:prstGeom prst="rect">
            <a:avLst/>
          </a:prstGeom>
        </p:spPr>
      </p:pic>
      <p:pic>
        <p:nvPicPr>
          <p:cNvPr id="7" name="Picture 6" descr="A map of the united states&#10;&#10;Description automatically generated">
            <a:extLst>
              <a:ext uri="{FF2B5EF4-FFF2-40B4-BE49-F238E27FC236}">
                <a16:creationId xmlns:a16="http://schemas.microsoft.com/office/drawing/2014/main" id="{1A6A3475-BFEF-37A7-4DA1-E2911EC98CA7}"/>
              </a:ext>
            </a:extLst>
          </p:cNvPr>
          <p:cNvPicPr>
            <a:picLocks noChangeAspect="1"/>
          </p:cNvPicPr>
          <p:nvPr/>
        </p:nvPicPr>
        <p:blipFill>
          <a:blip r:embed="rId3"/>
          <a:srcRect l="2165" t="-238" r="-310" b="475"/>
          <a:stretch/>
        </p:blipFill>
        <p:spPr>
          <a:xfrm>
            <a:off x="6667471" y="329542"/>
            <a:ext cx="4857822" cy="2345462"/>
          </a:xfrm>
          <a:prstGeom prst="rect">
            <a:avLst/>
          </a:prstGeom>
        </p:spPr>
      </p:pic>
      <p:pic>
        <p:nvPicPr>
          <p:cNvPr id="8" name="Picture 7" descr="A map of the united states&#10;&#10;Description automatically generated">
            <a:extLst>
              <a:ext uri="{FF2B5EF4-FFF2-40B4-BE49-F238E27FC236}">
                <a16:creationId xmlns:a16="http://schemas.microsoft.com/office/drawing/2014/main" id="{EB6B6E16-64D3-4554-142A-A2D4C885BFD7}"/>
              </a:ext>
            </a:extLst>
          </p:cNvPr>
          <p:cNvPicPr>
            <a:picLocks noChangeAspect="1"/>
          </p:cNvPicPr>
          <p:nvPr/>
        </p:nvPicPr>
        <p:blipFill>
          <a:blip r:embed="rId4"/>
          <a:srcRect l="2496" r="-379" b="265"/>
          <a:stretch/>
        </p:blipFill>
        <p:spPr>
          <a:xfrm>
            <a:off x="3666738" y="3132537"/>
            <a:ext cx="4857230" cy="2344664"/>
          </a:xfrm>
          <a:prstGeom prst="rect">
            <a:avLst/>
          </a:prstGeom>
        </p:spPr>
      </p:pic>
      <p:sp>
        <p:nvSpPr>
          <p:cNvPr id="9" name="TextBox 8">
            <a:extLst>
              <a:ext uri="{FF2B5EF4-FFF2-40B4-BE49-F238E27FC236}">
                <a16:creationId xmlns:a16="http://schemas.microsoft.com/office/drawing/2014/main" id="{4B5414BB-9DA1-D825-C16D-0E59E2A6E5AF}"/>
              </a:ext>
            </a:extLst>
          </p:cNvPr>
          <p:cNvSpPr txBox="1"/>
          <p:nvPr/>
        </p:nvSpPr>
        <p:spPr>
          <a:xfrm>
            <a:off x="623454" y="2678544"/>
            <a:ext cx="286327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10: </a:t>
            </a:r>
            <a:r>
              <a:rPr lang="en-US" sz="1400" i="1">
                <a:latin typeface="Aptos Serif"/>
                <a:cs typeface="Aptos Serif"/>
              </a:rPr>
              <a:t>2,4-D </a:t>
            </a:r>
          </a:p>
        </p:txBody>
      </p:sp>
      <p:sp>
        <p:nvSpPr>
          <p:cNvPr id="10" name="TextBox 9">
            <a:extLst>
              <a:ext uri="{FF2B5EF4-FFF2-40B4-BE49-F238E27FC236}">
                <a16:creationId xmlns:a16="http://schemas.microsoft.com/office/drawing/2014/main" id="{8D56D88A-3964-4F28-0319-8220757886EE}"/>
              </a:ext>
            </a:extLst>
          </p:cNvPr>
          <p:cNvSpPr txBox="1"/>
          <p:nvPr/>
        </p:nvSpPr>
        <p:spPr>
          <a:xfrm>
            <a:off x="9788759" y="2678545"/>
            <a:ext cx="240145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11: </a:t>
            </a:r>
            <a:r>
              <a:rPr lang="en-US" sz="1400" i="1">
                <a:solidFill>
                  <a:srgbClr val="EEF0FF"/>
                </a:solidFill>
                <a:latin typeface="Aptos Serif"/>
                <a:ea typeface="+mn-lt"/>
                <a:cs typeface="+mn-lt"/>
              </a:rPr>
              <a:t>Atrazine</a:t>
            </a:r>
          </a:p>
        </p:txBody>
      </p:sp>
      <p:sp>
        <p:nvSpPr>
          <p:cNvPr id="11" name="TextBox 10">
            <a:extLst>
              <a:ext uri="{FF2B5EF4-FFF2-40B4-BE49-F238E27FC236}">
                <a16:creationId xmlns:a16="http://schemas.microsoft.com/office/drawing/2014/main" id="{3B769B39-7F74-4006-D740-5FD9534F3633}"/>
              </a:ext>
            </a:extLst>
          </p:cNvPr>
          <p:cNvSpPr txBox="1"/>
          <p:nvPr/>
        </p:nvSpPr>
        <p:spPr>
          <a:xfrm>
            <a:off x="5297362" y="5472544"/>
            <a:ext cx="237066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ptos Serif"/>
                <a:cs typeface="Aptos Serif"/>
              </a:rPr>
              <a:t>Fig. 12: </a:t>
            </a:r>
            <a:r>
              <a:rPr lang="en-US" sz="1400" i="1">
                <a:latin typeface="Aptos Serif"/>
                <a:cs typeface="Aptos Serif"/>
              </a:rPr>
              <a:t>Dicamba</a:t>
            </a:r>
          </a:p>
        </p:txBody>
      </p:sp>
      <p:sp>
        <p:nvSpPr>
          <p:cNvPr id="2" name="TextBox 1">
            <a:extLst>
              <a:ext uri="{FF2B5EF4-FFF2-40B4-BE49-F238E27FC236}">
                <a16:creationId xmlns:a16="http://schemas.microsoft.com/office/drawing/2014/main" id="{F6A95B6D-B523-31D3-F7DA-6E7DB97C022D}"/>
              </a:ext>
            </a:extLst>
          </p:cNvPr>
          <p:cNvSpPr txBox="1"/>
          <p:nvPr/>
        </p:nvSpPr>
        <p:spPr>
          <a:xfrm>
            <a:off x="623453" y="2987386"/>
            <a:ext cx="2918113"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2,4-D is an herbicide that kills plants by altering cell growth, available in various forms with differing toxicity. First used in the 1940s, it was part of Agent Orange. It controls broadleaf weeds while sparing grasses and is found in over a thousand products. Users should follow safety instructions on labels.</a:t>
            </a:r>
            <a:endParaRPr lang="en-US" sz="1200">
              <a:latin typeface="Aptos Serif"/>
              <a:cs typeface="Aptos Serif"/>
            </a:endParaRPr>
          </a:p>
        </p:txBody>
      </p:sp>
      <p:sp>
        <p:nvSpPr>
          <p:cNvPr id="5" name="TextBox 4">
            <a:extLst>
              <a:ext uri="{FF2B5EF4-FFF2-40B4-BE49-F238E27FC236}">
                <a16:creationId xmlns:a16="http://schemas.microsoft.com/office/drawing/2014/main" id="{D6A7ED5F-A9A7-6A14-D443-07BC7CEED11C}"/>
              </a:ext>
            </a:extLst>
          </p:cNvPr>
          <p:cNvSpPr txBox="1"/>
          <p:nvPr/>
        </p:nvSpPr>
        <p:spPr>
          <a:xfrm>
            <a:off x="8702387" y="2987384"/>
            <a:ext cx="3047999"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a:latin typeface="Aptos Serif"/>
                <a:cs typeface="Aptos Serif"/>
              </a:rPr>
              <a:t>Atrazine is a systemic herbicide that controls grasses and broadleaf weeds, mainly used on crops like corn and sugarcane. The EPA reviews its safety every 15 years under FIFRA, consulting with the Scientific Advisory Panel on related issues.</a:t>
            </a:r>
          </a:p>
        </p:txBody>
      </p:sp>
      <p:sp>
        <p:nvSpPr>
          <p:cNvPr id="12" name="TextBox 11">
            <a:extLst>
              <a:ext uri="{FF2B5EF4-FFF2-40B4-BE49-F238E27FC236}">
                <a16:creationId xmlns:a16="http://schemas.microsoft.com/office/drawing/2014/main" id="{EBA4C72D-26F3-F514-1236-0357B7AA1036}"/>
              </a:ext>
            </a:extLst>
          </p:cNvPr>
          <p:cNvSpPr txBox="1"/>
          <p:nvPr/>
        </p:nvSpPr>
        <p:spPr>
          <a:xfrm>
            <a:off x="3662796" y="5723659"/>
            <a:ext cx="485775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ptos Serif"/>
                <a:ea typeface="+mn-lt"/>
                <a:cs typeface="+mn-lt"/>
              </a:rPr>
              <a:t>Dicamba is a selective herbicide from the </a:t>
            </a:r>
            <a:r>
              <a:rPr lang="en-US" sz="1200" err="1">
                <a:latin typeface="Aptos Serif"/>
                <a:ea typeface="+mn-lt"/>
                <a:cs typeface="+mn-lt"/>
              </a:rPr>
              <a:t>chlorophenoxy</a:t>
            </a:r>
            <a:r>
              <a:rPr lang="en-US" sz="1200">
                <a:latin typeface="Aptos Serif"/>
                <a:ea typeface="+mn-lt"/>
                <a:cs typeface="+mn-lt"/>
              </a:rPr>
              <a:t> chemical family, available in various salt and acid formulations. It is found in over 1,100 products used in agriculture and residential areas. Dicamba disrupts plant growth by mimicking natural hormones, causing abnormal growth and often leading to plant death.</a:t>
            </a:r>
            <a:endParaRPr lang="en-US" sz="1200">
              <a:latin typeface="Aptos Serif"/>
            </a:endParaRPr>
          </a:p>
        </p:txBody>
      </p:sp>
      <p:sp>
        <p:nvSpPr>
          <p:cNvPr id="13" name="TextBox 12">
            <a:extLst>
              <a:ext uri="{FF2B5EF4-FFF2-40B4-BE49-F238E27FC236}">
                <a16:creationId xmlns:a16="http://schemas.microsoft.com/office/drawing/2014/main" id="{1BCFBDEB-CB9E-7C03-D4D5-5EA39222A793}"/>
              </a:ext>
            </a:extLst>
          </p:cNvPr>
          <p:cNvSpPr txBox="1"/>
          <p:nvPr/>
        </p:nvSpPr>
        <p:spPr>
          <a:xfrm>
            <a:off x="199159" y="19243"/>
            <a:ext cx="2525567"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latin typeface="Aptos Serif"/>
                <a:cs typeface="Aptos Serif"/>
              </a:rPr>
              <a:t>HERBICIDE EXAMPLES</a:t>
            </a:r>
            <a:endParaRPr lang="en-US" sz="1400">
              <a:solidFill>
                <a:srgbClr val="000000"/>
              </a:solidFill>
              <a:latin typeface="Aptos Serif"/>
              <a:cs typeface="Aptos Serif"/>
            </a:endParaRPr>
          </a:p>
          <a:p>
            <a:pPr algn="l"/>
            <a:endParaRPr lang="en-US"/>
          </a:p>
        </p:txBody>
      </p:sp>
      <p:pic>
        <p:nvPicPr>
          <p:cNvPr id="4" name="Graphic 3" descr="Butterfly with solid fill">
            <a:extLst>
              <a:ext uri="{FF2B5EF4-FFF2-40B4-BE49-F238E27FC236}">
                <a16:creationId xmlns:a16="http://schemas.microsoft.com/office/drawing/2014/main" id="{EE5F8868-0DE5-F233-F204-28E908C7C4F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97385" y="4566999"/>
            <a:ext cx="1821083" cy="1821084"/>
          </a:xfrm>
          <a:prstGeom prst="rect">
            <a:avLst/>
          </a:prstGeom>
        </p:spPr>
      </p:pic>
      <p:pic>
        <p:nvPicPr>
          <p:cNvPr id="15" name="Graphic 14" descr="Butterfly with solid fill">
            <a:extLst>
              <a:ext uri="{FF2B5EF4-FFF2-40B4-BE49-F238E27FC236}">
                <a16:creationId xmlns:a16="http://schemas.microsoft.com/office/drawing/2014/main" id="{CEFB5AB3-55FC-1E36-3C4F-920D27E74CF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474855" y="4566998"/>
            <a:ext cx="1821083" cy="1821084"/>
          </a:xfrm>
          <a:prstGeom prst="rect">
            <a:avLst/>
          </a:prstGeom>
        </p:spPr>
      </p:pic>
    </p:spTree>
    <p:extLst>
      <p:ext uri="{BB962C8B-B14F-4D97-AF65-F5344CB8AC3E}">
        <p14:creationId xmlns:p14="http://schemas.microsoft.com/office/powerpoint/2010/main" val="3490366325"/>
      </p:ext>
    </p:extLst>
  </p:cSld>
  <p:clrMapOvr>
    <a:masterClrMapping/>
  </p:clrMapOvr>
</p:sld>
</file>

<file path=ppt/theme/theme1.xml><?xml version="1.0" encoding="utf-8"?>
<a:theme xmlns:a="http://schemas.openxmlformats.org/drawingml/2006/main" name="Custom">
  <a:themeElements>
    <a:clrScheme name="Custom 224">
      <a:dk1>
        <a:sysClr val="windowText" lastClr="000000"/>
      </a:dk1>
      <a:lt1>
        <a:sysClr val="window" lastClr="FFFFFF"/>
      </a:lt1>
      <a:dk2>
        <a:srgbClr val="0E2841"/>
      </a:dk2>
      <a:lt2>
        <a:srgbClr val="E8E8E8"/>
      </a:lt2>
      <a:accent1>
        <a:srgbClr val="737C54"/>
      </a:accent1>
      <a:accent2>
        <a:srgbClr val="BDB5A2"/>
      </a:accent2>
      <a:accent3>
        <a:srgbClr val="4D4247"/>
      </a:accent3>
      <a:accent4>
        <a:srgbClr val="DEC8C9"/>
      </a:accent4>
      <a:accent5>
        <a:srgbClr val="6D7383"/>
      </a:accent5>
      <a:accent6>
        <a:srgbClr val="958381"/>
      </a:accent6>
      <a:hlink>
        <a:srgbClr val="467886"/>
      </a:hlink>
      <a:folHlink>
        <a:srgbClr val="96607D"/>
      </a:folHlink>
    </a:clrScheme>
    <a:fontScheme name="Custom 166">
      <a:majorFont>
        <a:latin typeface="Chamberi Super Display"/>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FoodScrapbook_Win32_SL_V5" id="{0AA88523-B83D-4B3B-A0FD-B36C0C47AAAA}" vid="{64FE718D-A302-4E96-BFCA-81CBB8AD7C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D1066FC-2E6D-436A-A3C5-70D27862A5A6}">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CBCF0DB0-6388-44DC-B450-A521CF07B8E7}">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21F2413-BE50-47CC-8D2C-BF78C94D8FA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2131</Words>
  <Application>Microsoft Macintosh PowerPoint</Application>
  <PresentationFormat>Widescreen</PresentationFormat>
  <Paragraphs>124</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Aptos</vt:lpstr>
      <vt:lpstr>Aptos Serif</vt:lpstr>
      <vt:lpstr>Arial</vt:lpstr>
      <vt:lpstr>Chamberi Super Display</vt:lpstr>
      <vt:lpstr>Gill Sans Nova Light</vt:lpstr>
      <vt:lpstr>Custom</vt:lpstr>
      <vt:lpstr>Monarch Butterflies in Peril: A Data-Driven Approach to Protecting Pollinators</vt:lpstr>
      <vt:lpstr>•    Monarch butterfly populations are declining due to habitat loss, climate change, and pesticide use, impacting ecosystems and biodiversity.  •    Monarchs rely on milkweed, and its reduction due to agricultural expansion, herbicides, and urban development is a major threat to their survival.  •    Protecting monarchs is crucial for maintaining pollination services, biodiversity, and raising awareness of broader environmental issues, with their migration being ecologically and culturally significant.</vt:lpstr>
      <vt:lpstr> Pesticides are substances used to manage pests, regulate plants, and improve nitrogen stability, containing both active and inert ingredients to ensure effectiveness.  The EPA reviews all pesticide ingredients to ensure they meet safety standards for human health and environmental protection before they can be used.  EPA assessments consider potential health risks, environmental effects, and impacts on non-target organisms to ensure the safe use of pesticides.  </vt:lpstr>
      <vt:lpstr>TYPES OF PESTICIDES / HERBICIDES</vt:lpstr>
      <vt:lpstr>PowerPoint Presentation</vt:lpstr>
      <vt:lpstr>TYPES OF PESTICIDES / HERBICIDES </vt:lpstr>
      <vt:lpstr>PowerPoint Presentation</vt:lpstr>
      <vt:lpstr>TYPES OF PESTICIDES / HERBICIDES </vt:lpstr>
      <vt:lpstr>PowerPoint Presentation</vt:lpstr>
      <vt:lpstr>PowerPoint Presentation</vt:lpstr>
      <vt:lpstr>HOW IT WORKS</vt:lpstr>
      <vt:lpstr>FINAL NOTE </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Monarch Butterflies in Peril: A Data-Driven Approach to Protecting Pollinators</dc:title>
  <dc:creator/>
  <cp:lastModifiedBy>bella g</cp:lastModifiedBy>
  <cp:revision>8</cp:revision>
  <dcterms:created xsi:type="dcterms:W3CDTF">2024-10-05T23:39:28Z</dcterms:created>
  <dcterms:modified xsi:type="dcterms:W3CDTF">2024-10-06T15:39:07Z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